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ifeo.ru/wp-content/uploads/vesna-8.jpg"/>
          <p:cNvPicPr>
            <a:picLocks noChangeAspect="1" noChangeArrowheads="1"/>
          </p:cNvPicPr>
          <p:nvPr/>
        </p:nvPicPr>
        <p:blipFill>
          <a:blip r:embed="rId2" cstate="print">
            <a:lum bright="20000" contrast="-2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347864" y="836712"/>
            <a:ext cx="5400600" cy="345638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1340768"/>
            <a:ext cx="5400600" cy="2232248"/>
          </a:xfrm>
        </p:spPr>
        <p:txBody>
          <a:bodyPr>
            <a:normAutofit fontScale="55000" lnSpcReduction="2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Comic Sans MS" pitchFamily="66" charset="0"/>
              </a:rPr>
              <a:t>Конспект НОД по</a:t>
            </a:r>
            <a:r>
              <a:rPr lang="ru-RU" sz="40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Comic Sans MS" pitchFamily="66" charset="0"/>
              </a:rPr>
              <a:t>познавательно-исследовательской деятельности </a:t>
            </a:r>
          </a:p>
          <a:p>
            <a:r>
              <a:rPr lang="ru-RU" sz="4000" b="1" dirty="0" smtClean="0">
                <a:solidFill>
                  <a:schemeClr val="tx1"/>
                </a:solidFill>
                <a:latin typeface="Comic Sans MS" pitchFamily="66" charset="0"/>
              </a:rPr>
              <a:t>(математика)</a:t>
            </a:r>
            <a:endParaRPr lang="ru-RU" sz="40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ru-RU" sz="4000" dirty="0" smtClean="0">
                <a:solidFill>
                  <a:schemeClr val="tx1"/>
                </a:solidFill>
                <a:latin typeface="Comic Sans MS" pitchFamily="66" charset="0"/>
              </a:rPr>
              <a:t>  </a:t>
            </a:r>
          </a:p>
          <a:p>
            <a:r>
              <a:rPr lang="ru-RU" sz="4000" b="1" dirty="0" smtClean="0">
                <a:solidFill>
                  <a:schemeClr val="tx1"/>
                </a:solidFill>
                <a:latin typeface="Comic Sans MS" pitchFamily="66" charset="0"/>
              </a:rPr>
              <a:t>Тема:</a:t>
            </a:r>
            <a:r>
              <a:rPr lang="ru-RU" sz="40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Comic Sans MS" pitchFamily="66" charset="0"/>
              </a:rPr>
              <a:t>«Весенний день-год кормит»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krot.info/uploads/posts/2020-01/1579324475_13-23.jpg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</p:spPr>
      </p:pic>
      <p:pic>
        <p:nvPicPr>
          <p:cNvPr id="14340" name="Picture 4" descr="https://avatars.mds.yandex.net/get-pdb/790806/9762d993-2af3-4518-baa8-043bee3ced69/s12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542647" y="1268760"/>
            <a:ext cx="3601353" cy="5112568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79512" y="188640"/>
            <a:ext cx="5328592" cy="4248472"/>
          </a:xfrm>
          <a:prstGeom prst="wedgeRoundRectCallout">
            <a:avLst>
              <a:gd name="adj1" fmla="val 76304"/>
              <a:gd name="adj2" fmla="val 6193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1600" b="1" dirty="0" smtClean="0"/>
              <a:t>Поле</a:t>
            </a:r>
            <a:r>
              <a:rPr lang="ru-RU" sz="1600" b="1" dirty="0" smtClean="0"/>
              <a:t>.</a:t>
            </a:r>
            <a:endParaRPr lang="ru-RU" sz="1600" dirty="0" smtClean="0"/>
          </a:p>
          <a:p>
            <a:pPr algn="just"/>
            <a:r>
              <a:rPr lang="ru-RU" sz="1600" dirty="0" smtClean="0"/>
              <a:t> </a:t>
            </a:r>
            <a:r>
              <a:rPr lang="ru-RU" sz="1600" dirty="0" smtClean="0"/>
              <a:t>- Скажи мне, где ещё проводят весенние работы в селе?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Ответы ребёнка. </a:t>
            </a:r>
          </a:p>
          <a:p>
            <a:pPr algn="just"/>
            <a:r>
              <a:rPr lang="ru-RU" sz="1600" dirty="0" smtClean="0"/>
              <a:t>- </a:t>
            </a:r>
            <a:r>
              <a:rPr lang="ru-RU" sz="1600" dirty="0" smtClean="0"/>
              <a:t>Отправляемся в </a:t>
            </a:r>
            <a:r>
              <a:rPr lang="ru-RU" sz="1600" dirty="0" smtClean="0"/>
              <a:t>поле. Поле </a:t>
            </a:r>
            <a:r>
              <a:rPr lang="ru-RU" sz="1600" dirty="0" smtClean="0"/>
              <a:t>огромное, бескрайнее. С раннего утра и до поздней ночи работают в поле люди. Назовите профессии людей, работающих на полях?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Ответы ребёнка. </a:t>
            </a:r>
          </a:p>
          <a:p>
            <a:pPr algn="just"/>
            <a:r>
              <a:rPr lang="ru-RU" sz="1600" i="1" dirty="0" smtClean="0">
                <a:solidFill>
                  <a:srgbClr val="FF0000"/>
                </a:solidFill>
              </a:rPr>
              <a:t> (Агроном, тракторист, шофер, комбайнер)</a:t>
            </a:r>
            <a:endParaRPr lang="ru-RU" sz="1600" dirty="0" smtClean="0">
              <a:solidFill>
                <a:srgbClr val="FF0000"/>
              </a:solidFill>
            </a:endParaRPr>
          </a:p>
          <a:p>
            <a:pPr algn="just"/>
            <a:r>
              <a:rPr lang="ru-RU" sz="1600" b="1" dirty="0" smtClean="0"/>
              <a:t>- </a:t>
            </a:r>
            <a:r>
              <a:rPr lang="ru-RU" sz="1600" dirty="0" smtClean="0"/>
              <a:t>Считается самой главной техникой на поле – трактор. Как ты думаешь, почему?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Ответы ребёнка. </a:t>
            </a:r>
            <a:r>
              <a:rPr lang="ru-RU" sz="1600" i="1" dirty="0" smtClean="0">
                <a:solidFill>
                  <a:srgbClr val="FF0000"/>
                </a:solidFill>
              </a:rPr>
              <a:t> (Трактор тащит за собой всю технику, которая помогает разделывать поле)</a:t>
            </a:r>
            <a:r>
              <a:rPr lang="ru-RU" sz="1600" dirty="0" smtClean="0">
                <a:solidFill>
                  <a:srgbClr val="FF0000"/>
                </a:solidFill>
              </a:rPr>
              <a:t>.</a:t>
            </a:r>
          </a:p>
          <a:p>
            <a:pPr algn="just"/>
            <a:r>
              <a:rPr lang="ru-RU" sz="1600" dirty="0" smtClean="0"/>
              <a:t>- </a:t>
            </a:r>
            <a:r>
              <a:rPr lang="ru-RU" sz="1600" dirty="0" smtClean="0"/>
              <a:t>Предлагаю тебе узнать, какую технику крепят к трактору.</a:t>
            </a:r>
          </a:p>
          <a:p>
            <a:endParaRPr lang="ru-RU" dirty="0" smtClean="0"/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043608" y="4165716"/>
            <a:ext cx="3888432" cy="2692284"/>
            <a:chOff x="1043608" y="4165716"/>
            <a:chExt cx="3888432" cy="2692284"/>
          </a:xfrm>
        </p:grpSpPr>
        <p:pic>
          <p:nvPicPr>
            <p:cNvPr id="16386" name="Picture 2" descr="https://clip.cookdiary.net/sites/default/files/wallpaper/hut-clipart/264127/hut-clipart-different-264127-35799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43608" y="4165716"/>
              <a:ext cx="3888432" cy="269228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 rot="284892">
              <a:off x="3633311" y="5495909"/>
              <a:ext cx="1154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/>
                <a:t>Село </a:t>
              </a:r>
            </a:p>
            <a:p>
              <a:pPr algn="ctr"/>
              <a:r>
                <a:rPr lang="ru-RU" sz="1600" b="1" dirty="0" smtClean="0"/>
                <a:t>«Весёлое»</a:t>
              </a:r>
              <a:endParaRPr lang="ru-RU" sz="1600" b="1" dirty="0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rot.info/uploads/posts/2020-01/1579324475_13-23.jpg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611560" y="260648"/>
            <a:ext cx="8280920" cy="122413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 Перед тобой разрезные картинки, тебе нужно собрать картинки и сказать назначение этого трактора. </a:t>
            </a:r>
            <a:r>
              <a:rPr lang="ru-RU" dirty="0" smtClean="0">
                <a:solidFill>
                  <a:srgbClr val="FF0000"/>
                </a:solidFill>
              </a:rPr>
              <a:t>(Ребёнок собирает картинки. По окончанию работы рассказывает о изображении на картинке и предназначении в полевых работах. Если ребёнок не знает, взрослый </a:t>
            </a:r>
            <a:r>
              <a:rPr lang="ru-RU" dirty="0" smtClean="0">
                <a:solidFill>
                  <a:srgbClr val="FF0000"/>
                </a:solidFill>
              </a:rPr>
              <a:t>помогает)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prikolnye-kartinki.ru/img/picture/Nov/04/dcc0ae1136fbecb418a2f010fe281e81/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64474" b="43860"/>
          <a:stretch>
            <a:fillRect/>
          </a:stretch>
        </p:blipFill>
        <p:spPr bwMode="auto">
          <a:xfrm>
            <a:off x="7380312" y="1556792"/>
            <a:ext cx="1475656" cy="1311694"/>
          </a:xfrm>
          <a:prstGeom prst="rect">
            <a:avLst/>
          </a:prstGeom>
          <a:noFill/>
        </p:spPr>
      </p:pic>
      <p:pic>
        <p:nvPicPr>
          <p:cNvPr id="5" name="Picture 2" descr="https://prikolnye-kartinki.ru/img/picture/Nov/04/dcc0ae1136fbecb418a2f010fe281e81/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34539" r="29934" b="43860"/>
          <a:stretch>
            <a:fillRect/>
          </a:stretch>
        </p:blipFill>
        <p:spPr bwMode="auto">
          <a:xfrm>
            <a:off x="395536" y="5301208"/>
            <a:ext cx="1488969" cy="1323528"/>
          </a:xfrm>
          <a:prstGeom prst="rect">
            <a:avLst/>
          </a:prstGeom>
          <a:noFill/>
        </p:spPr>
      </p:pic>
      <p:pic>
        <p:nvPicPr>
          <p:cNvPr id="6" name="Picture 2" descr="https://prikolnye-kartinki.ru/img/picture/Nov/04/dcc0ae1136fbecb418a2f010fe281e81/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68092" b="43860"/>
          <a:stretch>
            <a:fillRect/>
          </a:stretch>
        </p:blipFill>
        <p:spPr bwMode="auto">
          <a:xfrm>
            <a:off x="323528" y="1340768"/>
            <a:ext cx="1440160" cy="1425313"/>
          </a:xfrm>
          <a:prstGeom prst="rect">
            <a:avLst/>
          </a:prstGeom>
          <a:noFill/>
        </p:spPr>
      </p:pic>
      <p:pic>
        <p:nvPicPr>
          <p:cNvPr id="7" name="Picture 2" descr="https://prikolnye-kartinki.ru/img/picture/Nov/04/dcc0ae1136fbecb418a2f010fe281e81/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56140" r="64474"/>
          <a:stretch>
            <a:fillRect/>
          </a:stretch>
        </p:blipFill>
        <p:spPr bwMode="auto">
          <a:xfrm>
            <a:off x="7236296" y="5517232"/>
            <a:ext cx="1619631" cy="1124744"/>
          </a:xfrm>
          <a:prstGeom prst="rect">
            <a:avLst/>
          </a:prstGeom>
          <a:noFill/>
        </p:spPr>
      </p:pic>
      <p:pic>
        <p:nvPicPr>
          <p:cNvPr id="8" name="Picture 2" descr="https://prikolnye-kartinki.ru/img/picture/Nov/04/dcc0ae1136fbecb418a2f010fe281e81/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34539" t="56140" r="29934"/>
          <a:stretch>
            <a:fillRect/>
          </a:stretch>
        </p:blipFill>
        <p:spPr bwMode="auto">
          <a:xfrm>
            <a:off x="3635896" y="5707872"/>
            <a:ext cx="1656184" cy="1150128"/>
          </a:xfrm>
          <a:prstGeom prst="rect">
            <a:avLst/>
          </a:prstGeom>
          <a:noFill/>
        </p:spPr>
      </p:pic>
      <p:pic>
        <p:nvPicPr>
          <p:cNvPr id="9" name="Picture 2" descr="https://prikolnye-kartinki.ru/img/picture/Nov/04/dcc0ae1136fbecb418a2f010fe281e81/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0066" t="56140" r="-3619"/>
          <a:stretch>
            <a:fillRect/>
          </a:stretch>
        </p:blipFill>
        <p:spPr bwMode="auto">
          <a:xfrm>
            <a:off x="7884368" y="3573016"/>
            <a:ext cx="1566894" cy="1152128"/>
          </a:xfrm>
          <a:prstGeom prst="rect">
            <a:avLst/>
          </a:prstGeom>
          <a:noFill/>
        </p:spPr>
      </p:pic>
      <p:pic>
        <p:nvPicPr>
          <p:cNvPr id="10" name="Picture 2" descr="https://prikolnye-kartinki.ru/img/picture/Nov/04/dcc0ae1136fbecb418a2f010fe281e81/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64474" b="43860"/>
          <a:stretch>
            <a:fillRect/>
          </a:stretch>
        </p:blipFill>
        <p:spPr bwMode="auto">
          <a:xfrm>
            <a:off x="395536" y="1772816"/>
            <a:ext cx="2592288" cy="2304256"/>
          </a:xfrm>
          <a:prstGeom prst="rect">
            <a:avLst/>
          </a:prstGeom>
          <a:noFill/>
        </p:spPr>
      </p:pic>
      <p:pic>
        <p:nvPicPr>
          <p:cNvPr id="11" name="Picture 2" descr="https://prikolnye-kartinki.ru/img/picture/Nov/04/dcc0ae1136fbecb418a2f010fe281e81/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56140" r="64474"/>
          <a:stretch>
            <a:fillRect/>
          </a:stretch>
        </p:blipFill>
        <p:spPr bwMode="auto">
          <a:xfrm>
            <a:off x="395536" y="4077072"/>
            <a:ext cx="2592288" cy="1800200"/>
          </a:xfrm>
          <a:prstGeom prst="rect">
            <a:avLst/>
          </a:prstGeom>
          <a:noFill/>
        </p:spPr>
      </p:pic>
      <p:pic>
        <p:nvPicPr>
          <p:cNvPr id="13" name="Picture 2" descr="https://prikolnye-kartinki.ru/img/picture/Nov/04/dcc0ae1136fbecb418a2f010fe281e81/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34539" r="29934" b="43860"/>
          <a:stretch>
            <a:fillRect/>
          </a:stretch>
        </p:blipFill>
        <p:spPr bwMode="auto">
          <a:xfrm>
            <a:off x="2987824" y="1772816"/>
            <a:ext cx="2592288" cy="2304256"/>
          </a:xfrm>
          <a:prstGeom prst="rect">
            <a:avLst/>
          </a:prstGeom>
          <a:noFill/>
        </p:spPr>
      </p:pic>
      <p:pic>
        <p:nvPicPr>
          <p:cNvPr id="14" name="Picture 2" descr="https://prikolnye-kartinki.ru/img/picture/Nov/04/dcc0ae1136fbecb418a2f010fe281e81/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34539" t="56140" r="29934"/>
          <a:stretch>
            <a:fillRect/>
          </a:stretch>
        </p:blipFill>
        <p:spPr bwMode="auto">
          <a:xfrm>
            <a:off x="2987824" y="4077072"/>
            <a:ext cx="2592288" cy="1800200"/>
          </a:xfrm>
          <a:prstGeom prst="rect">
            <a:avLst/>
          </a:prstGeom>
          <a:noFill/>
        </p:spPr>
      </p:pic>
      <p:pic>
        <p:nvPicPr>
          <p:cNvPr id="15" name="Picture 2" descr="https://prikolnye-kartinki.ru/img/picture/Nov/04/dcc0ae1136fbecb418a2f010fe281e81/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68092" b="43860"/>
          <a:stretch>
            <a:fillRect/>
          </a:stretch>
        </p:blipFill>
        <p:spPr bwMode="auto">
          <a:xfrm>
            <a:off x="5580112" y="1772816"/>
            <a:ext cx="2328258" cy="2304256"/>
          </a:xfrm>
          <a:prstGeom prst="rect">
            <a:avLst/>
          </a:prstGeom>
          <a:noFill/>
        </p:spPr>
      </p:pic>
      <p:pic>
        <p:nvPicPr>
          <p:cNvPr id="16" name="Picture 2" descr="https://prikolnye-kartinki.ru/img/picture/Nov/04/dcc0ae1136fbecb418a2f010fe281e81/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0066" t="56140" r="-3619"/>
          <a:stretch>
            <a:fillRect/>
          </a:stretch>
        </p:blipFill>
        <p:spPr bwMode="auto">
          <a:xfrm>
            <a:off x="5580112" y="4077072"/>
            <a:ext cx="2448272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rot.info/uploads/posts/2020-01/1579324475_13-23.jpg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611560" y="260648"/>
            <a:ext cx="8280920" cy="122413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 Перед тобой разрезные картинки, тебе нужно собрать картинки и сказать назначение этого трактора. </a:t>
            </a:r>
            <a:r>
              <a:rPr lang="ru-RU" dirty="0" smtClean="0">
                <a:solidFill>
                  <a:srgbClr val="FF0000"/>
                </a:solidFill>
              </a:rPr>
              <a:t>(Ребёнок собирает картинки. По окончанию работы рассказывает о изображении на картинке и предназначении в полевых работах. Если ребёнок не знает, взрослый </a:t>
            </a:r>
            <a:r>
              <a:rPr lang="ru-RU" dirty="0" smtClean="0">
                <a:solidFill>
                  <a:srgbClr val="FF0000"/>
                </a:solidFill>
              </a:rPr>
              <a:t>помогает)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4578" name="Picture 2" descr="http://dv-agro.ru/wp-content/uploads/2019/07/dx-1-1024x682.jpg"/>
          <p:cNvPicPr>
            <a:picLocks noChangeAspect="1" noChangeArrowheads="1"/>
          </p:cNvPicPr>
          <p:nvPr/>
        </p:nvPicPr>
        <p:blipFill>
          <a:blip r:embed="rId3" cstate="print"/>
          <a:srcRect l="1418" t="19737" r="56518" b="48684"/>
          <a:stretch>
            <a:fillRect/>
          </a:stretch>
        </p:blipFill>
        <p:spPr bwMode="auto">
          <a:xfrm>
            <a:off x="6300192" y="5661248"/>
            <a:ext cx="2016224" cy="1008112"/>
          </a:xfrm>
          <a:prstGeom prst="rect">
            <a:avLst/>
          </a:prstGeom>
          <a:noFill/>
        </p:spPr>
      </p:pic>
      <p:pic>
        <p:nvPicPr>
          <p:cNvPr id="18" name="Picture 2" descr="http://dv-agro.ru/wp-content/uploads/2019/07/dx-1-1024x682.jpg"/>
          <p:cNvPicPr>
            <a:picLocks noChangeAspect="1" noChangeArrowheads="1"/>
          </p:cNvPicPr>
          <p:nvPr/>
        </p:nvPicPr>
        <p:blipFill>
          <a:blip r:embed="rId3" cstate="print"/>
          <a:srcRect l="1418" t="51316" r="56517" b="17105"/>
          <a:stretch>
            <a:fillRect/>
          </a:stretch>
        </p:blipFill>
        <p:spPr bwMode="auto">
          <a:xfrm>
            <a:off x="3419872" y="5661248"/>
            <a:ext cx="2016224" cy="1008112"/>
          </a:xfrm>
          <a:prstGeom prst="rect">
            <a:avLst/>
          </a:prstGeom>
          <a:noFill/>
        </p:spPr>
      </p:pic>
      <p:pic>
        <p:nvPicPr>
          <p:cNvPr id="19" name="Picture 2" descr="http://dv-agro.ru/wp-content/uploads/2019/07/dx-1-1024x682.jpg"/>
          <p:cNvPicPr>
            <a:picLocks noChangeAspect="1" noChangeArrowheads="1"/>
          </p:cNvPicPr>
          <p:nvPr/>
        </p:nvPicPr>
        <p:blipFill>
          <a:blip r:embed="rId3" cstate="print"/>
          <a:srcRect l="43482" t="19737" r="13577" b="48684"/>
          <a:stretch>
            <a:fillRect/>
          </a:stretch>
        </p:blipFill>
        <p:spPr bwMode="auto">
          <a:xfrm>
            <a:off x="6948264" y="3212976"/>
            <a:ext cx="2058228" cy="1008112"/>
          </a:xfrm>
          <a:prstGeom prst="rect">
            <a:avLst/>
          </a:prstGeom>
          <a:noFill/>
        </p:spPr>
      </p:pic>
      <p:pic>
        <p:nvPicPr>
          <p:cNvPr id="20" name="Picture 2" descr="http://dv-agro.ru/wp-content/uploads/2019/07/dx-1-1024x682.jpg"/>
          <p:cNvPicPr>
            <a:picLocks noChangeAspect="1" noChangeArrowheads="1"/>
          </p:cNvPicPr>
          <p:nvPr/>
        </p:nvPicPr>
        <p:blipFill>
          <a:blip r:embed="rId3" cstate="print"/>
          <a:srcRect l="43482" t="51316" r="13577" b="17105"/>
          <a:stretch>
            <a:fillRect/>
          </a:stretch>
        </p:blipFill>
        <p:spPr bwMode="auto">
          <a:xfrm>
            <a:off x="899592" y="5661248"/>
            <a:ext cx="2058228" cy="1008112"/>
          </a:xfrm>
          <a:prstGeom prst="rect">
            <a:avLst/>
          </a:prstGeom>
          <a:noFill/>
        </p:spPr>
      </p:pic>
      <p:pic>
        <p:nvPicPr>
          <p:cNvPr id="21" name="Picture 2" descr="http://dv-agro.ru/wp-content/uploads/2019/07/dx-1-1024x682.jpg"/>
          <p:cNvPicPr>
            <a:picLocks noChangeAspect="1" noChangeArrowheads="1"/>
          </p:cNvPicPr>
          <p:nvPr/>
        </p:nvPicPr>
        <p:blipFill>
          <a:blip r:embed="rId3" cstate="print"/>
          <a:srcRect l="1418" t="19737" r="56518" b="48684"/>
          <a:stretch>
            <a:fillRect/>
          </a:stretch>
        </p:blipFill>
        <p:spPr bwMode="auto">
          <a:xfrm>
            <a:off x="395536" y="1844824"/>
            <a:ext cx="3456384" cy="1728192"/>
          </a:xfrm>
          <a:prstGeom prst="rect">
            <a:avLst/>
          </a:prstGeom>
          <a:noFill/>
        </p:spPr>
      </p:pic>
      <p:pic>
        <p:nvPicPr>
          <p:cNvPr id="22" name="Picture 2" descr="http://dv-agro.ru/wp-content/uploads/2019/07/dx-1-1024x682.jpg"/>
          <p:cNvPicPr>
            <a:picLocks noChangeAspect="1" noChangeArrowheads="1"/>
          </p:cNvPicPr>
          <p:nvPr/>
        </p:nvPicPr>
        <p:blipFill>
          <a:blip r:embed="rId3" cstate="print"/>
          <a:srcRect l="1418" t="51316" r="56517" b="17105"/>
          <a:stretch>
            <a:fillRect/>
          </a:stretch>
        </p:blipFill>
        <p:spPr bwMode="auto">
          <a:xfrm>
            <a:off x="395536" y="3573016"/>
            <a:ext cx="3456384" cy="1728192"/>
          </a:xfrm>
          <a:prstGeom prst="rect">
            <a:avLst/>
          </a:prstGeom>
          <a:noFill/>
        </p:spPr>
      </p:pic>
      <p:pic>
        <p:nvPicPr>
          <p:cNvPr id="23" name="Picture 2" descr="http://dv-agro.ru/wp-content/uploads/2019/07/dx-1-1024x682.jpg"/>
          <p:cNvPicPr>
            <a:picLocks noChangeAspect="1" noChangeArrowheads="1"/>
          </p:cNvPicPr>
          <p:nvPr/>
        </p:nvPicPr>
        <p:blipFill>
          <a:blip r:embed="rId3" cstate="print"/>
          <a:srcRect l="43482" t="19737" r="13577" b="48684"/>
          <a:stretch>
            <a:fillRect/>
          </a:stretch>
        </p:blipFill>
        <p:spPr bwMode="auto">
          <a:xfrm>
            <a:off x="3851920" y="1844824"/>
            <a:ext cx="3528392" cy="1728192"/>
          </a:xfrm>
          <a:prstGeom prst="rect">
            <a:avLst/>
          </a:prstGeom>
          <a:noFill/>
        </p:spPr>
      </p:pic>
      <p:pic>
        <p:nvPicPr>
          <p:cNvPr id="24" name="Picture 2" descr="http://dv-agro.ru/wp-content/uploads/2019/07/dx-1-1024x682.jpg"/>
          <p:cNvPicPr>
            <a:picLocks noChangeAspect="1" noChangeArrowheads="1"/>
          </p:cNvPicPr>
          <p:nvPr/>
        </p:nvPicPr>
        <p:blipFill>
          <a:blip r:embed="rId3" cstate="print"/>
          <a:srcRect l="43482" t="51316" r="13577" b="17105"/>
          <a:stretch>
            <a:fillRect/>
          </a:stretch>
        </p:blipFill>
        <p:spPr bwMode="auto">
          <a:xfrm>
            <a:off x="3851920" y="3573016"/>
            <a:ext cx="3528392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rot.info/uploads/posts/2020-01/1579324475_13-23.jpg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611560" y="260648"/>
            <a:ext cx="8280920" cy="122413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 Перед тобой разрезные картинки, тебе нужно собрать картинки и сказать назначение этого трактора. </a:t>
            </a:r>
            <a:r>
              <a:rPr lang="ru-RU" dirty="0" smtClean="0">
                <a:solidFill>
                  <a:srgbClr val="FF0000"/>
                </a:solidFill>
              </a:rPr>
              <a:t>(Ребёнок собирает картинки. По окончанию работы рассказывает о изображении на картинке и предназначении в полевых работах. Если ребёнок не знает, взрослый </a:t>
            </a:r>
            <a:r>
              <a:rPr lang="ru-RU" dirty="0" smtClean="0">
                <a:solidFill>
                  <a:srgbClr val="FF0000"/>
                </a:solidFill>
              </a:rPr>
              <a:t>помогает)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5602" name="Picture 2" descr="https://img1.liveinternet.ru/images/attach/c/7/96/60/96060843_Risunok__50_.jpg"/>
          <p:cNvPicPr>
            <a:picLocks noChangeAspect="1" noChangeArrowheads="1"/>
          </p:cNvPicPr>
          <p:nvPr/>
        </p:nvPicPr>
        <p:blipFill>
          <a:blip r:embed="rId3" cstate="print"/>
          <a:srcRect r="50321" b="49471"/>
          <a:stretch>
            <a:fillRect/>
          </a:stretch>
        </p:blipFill>
        <p:spPr bwMode="auto">
          <a:xfrm>
            <a:off x="6228184" y="5445224"/>
            <a:ext cx="2165779" cy="1224136"/>
          </a:xfrm>
          <a:prstGeom prst="rect">
            <a:avLst/>
          </a:prstGeom>
          <a:noFill/>
        </p:spPr>
      </p:pic>
      <p:pic>
        <p:nvPicPr>
          <p:cNvPr id="13" name="Picture 2" descr="https://img1.liveinternet.ru/images/attach/c/7/96/60/96060843_Risunok__50_.jpg"/>
          <p:cNvPicPr>
            <a:picLocks noChangeAspect="1" noChangeArrowheads="1"/>
          </p:cNvPicPr>
          <p:nvPr/>
        </p:nvPicPr>
        <p:blipFill>
          <a:blip r:embed="rId3" cstate="print"/>
          <a:srcRect t="48585" r="50321"/>
          <a:stretch>
            <a:fillRect/>
          </a:stretch>
        </p:blipFill>
        <p:spPr bwMode="auto">
          <a:xfrm>
            <a:off x="6804248" y="3284984"/>
            <a:ext cx="2128470" cy="1224136"/>
          </a:xfrm>
          <a:prstGeom prst="rect">
            <a:avLst/>
          </a:prstGeom>
          <a:noFill/>
        </p:spPr>
      </p:pic>
      <p:pic>
        <p:nvPicPr>
          <p:cNvPr id="14" name="Picture 2" descr="https://img1.liveinternet.ru/images/attach/c/7/96/60/96060843_Risunok__50_.jpg"/>
          <p:cNvPicPr>
            <a:picLocks noChangeAspect="1" noChangeArrowheads="1"/>
          </p:cNvPicPr>
          <p:nvPr/>
        </p:nvPicPr>
        <p:blipFill>
          <a:blip r:embed="rId3" cstate="print"/>
          <a:srcRect l="49679" t="50529"/>
          <a:stretch>
            <a:fillRect/>
          </a:stretch>
        </p:blipFill>
        <p:spPr bwMode="auto">
          <a:xfrm>
            <a:off x="539552" y="5517232"/>
            <a:ext cx="2037106" cy="1112937"/>
          </a:xfrm>
          <a:prstGeom prst="rect">
            <a:avLst/>
          </a:prstGeom>
          <a:noFill/>
        </p:spPr>
      </p:pic>
      <p:pic>
        <p:nvPicPr>
          <p:cNvPr id="15" name="Picture 2" descr="https://img1.liveinternet.ru/images/attach/c/7/96/60/96060843_Risunok__50_.jpg"/>
          <p:cNvPicPr>
            <a:picLocks noChangeAspect="1" noChangeArrowheads="1"/>
          </p:cNvPicPr>
          <p:nvPr/>
        </p:nvPicPr>
        <p:blipFill>
          <a:blip r:embed="rId3" cstate="print"/>
          <a:srcRect l="49679" b="49471"/>
          <a:stretch>
            <a:fillRect/>
          </a:stretch>
        </p:blipFill>
        <p:spPr bwMode="auto">
          <a:xfrm>
            <a:off x="3059832" y="5589239"/>
            <a:ext cx="2088232" cy="1165261"/>
          </a:xfrm>
          <a:prstGeom prst="rect">
            <a:avLst/>
          </a:prstGeom>
          <a:noFill/>
        </p:spPr>
      </p:pic>
      <p:pic>
        <p:nvPicPr>
          <p:cNvPr id="16" name="Picture 2" descr="https://img1.liveinternet.ru/images/attach/c/7/96/60/96060843_Risunok__50_.jpg"/>
          <p:cNvPicPr>
            <a:picLocks noChangeAspect="1" noChangeArrowheads="1"/>
          </p:cNvPicPr>
          <p:nvPr/>
        </p:nvPicPr>
        <p:blipFill>
          <a:blip r:embed="rId3" cstate="print"/>
          <a:srcRect r="50321" b="49471"/>
          <a:stretch>
            <a:fillRect/>
          </a:stretch>
        </p:blipFill>
        <p:spPr bwMode="auto">
          <a:xfrm>
            <a:off x="323528" y="1700808"/>
            <a:ext cx="3312368" cy="1872208"/>
          </a:xfrm>
          <a:prstGeom prst="rect">
            <a:avLst/>
          </a:prstGeom>
          <a:noFill/>
        </p:spPr>
      </p:pic>
      <p:pic>
        <p:nvPicPr>
          <p:cNvPr id="17" name="Picture 2" descr="https://img1.liveinternet.ru/images/attach/c/7/96/60/96060843_Risunok__50_.jpg"/>
          <p:cNvPicPr>
            <a:picLocks noChangeAspect="1" noChangeArrowheads="1"/>
          </p:cNvPicPr>
          <p:nvPr/>
        </p:nvPicPr>
        <p:blipFill>
          <a:blip r:embed="rId3" cstate="print"/>
          <a:srcRect t="48585" r="50321"/>
          <a:stretch>
            <a:fillRect/>
          </a:stretch>
        </p:blipFill>
        <p:spPr bwMode="auto">
          <a:xfrm>
            <a:off x="323528" y="3501008"/>
            <a:ext cx="3312368" cy="1905025"/>
          </a:xfrm>
          <a:prstGeom prst="rect">
            <a:avLst/>
          </a:prstGeom>
          <a:noFill/>
        </p:spPr>
      </p:pic>
      <p:pic>
        <p:nvPicPr>
          <p:cNvPr id="25" name="Picture 2" descr="https://img1.liveinternet.ru/images/attach/c/7/96/60/96060843_Risunok__50_.jpg"/>
          <p:cNvPicPr>
            <a:picLocks noChangeAspect="1" noChangeArrowheads="1"/>
          </p:cNvPicPr>
          <p:nvPr/>
        </p:nvPicPr>
        <p:blipFill>
          <a:blip r:embed="rId3" cstate="print"/>
          <a:srcRect l="49679" b="49471"/>
          <a:stretch>
            <a:fillRect/>
          </a:stretch>
        </p:blipFill>
        <p:spPr bwMode="auto">
          <a:xfrm>
            <a:off x="3635896" y="1700808"/>
            <a:ext cx="3355132" cy="1872208"/>
          </a:xfrm>
          <a:prstGeom prst="rect">
            <a:avLst/>
          </a:prstGeom>
          <a:noFill/>
        </p:spPr>
      </p:pic>
      <p:pic>
        <p:nvPicPr>
          <p:cNvPr id="26" name="Picture 2" descr="https://img1.liveinternet.ru/images/attach/c/7/96/60/96060843_Risunok__50_.jpg"/>
          <p:cNvPicPr>
            <a:picLocks noChangeAspect="1" noChangeArrowheads="1"/>
          </p:cNvPicPr>
          <p:nvPr/>
        </p:nvPicPr>
        <p:blipFill>
          <a:blip r:embed="rId3" cstate="print"/>
          <a:srcRect l="49679" t="50529"/>
          <a:stretch>
            <a:fillRect/>
          </a:stretch>
        </p:blipFill>
        <p:spPr bwMode="auto">
          <a:xfrm>
            <a:off x="3635896" y="3573016"/>
            <a:ext cx="3355132" cy="1833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krot.info/uploads/posts/2020-01/1579324475_13-23.jpg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</p:spPr>
      </p:pic>
      <p:pic>
        <p:nvPicPr>
          <p:cNvPr id="14340" name="Picture 4" descr="https://avatars.mds.yandex.net/get-pdb/790806/9762d993-2af3-4518-baa8-043bee3ced69/s12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542647" y="1268760"/>
            <a:ext cx="3601353" cy="5112568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323528" y="1052736"/>
            <a:ext cx="5112568" cy="3744416"/>
          </a:xfrm>
          <a:prstGeom prst="wedgeRoundRectCallout">
            <a:avLst>
              <a:gd name="adj1" fmla="val 77917"/>
              <a:gd name="adj2" fmla="val -9784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u="sng" dirty="0" smtClean="0"/>
              <a:t>Итог</a:t>
            </a:r>
            <a:r>
              <a:rPr lang="ru-RU" b="1" dirty="0" smtClean="0"/>
              <a:t>:</a:t>
            </a:r>
            <a:r>
              <a:rPr lang="ru-RU" dirty="0" smtClean="0"/>
              <a:t> Если вовремя не вспахать землю и не посадить зерновые культуры, то они не успеют вырасти и созреть до конца лета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b="1" dirty="0" smtClean="0"/>
              <a:t>Весенние </a:t>
            </a:r>
            <a:r>
              <a:rPr lang="ru-RU" b="1" dirty="0" smtClean="0"/>
              <a:t>работы в городе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- </a:t>
            </a:r>
            <a:r>
              <a:rPr lang="ru-RU" dirty="0" smtClean="0"/>
              <a:t>Нам пора возвращаться в город. Какие весенние работы проводят в городе?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Ответы ребёнка: уборка мусора, окапывание кустарников и деревьев, посадка цветов в клумбы.</a:t>
            </a:r>
          </a:p>
          <a:p>
            <a:r>
              <a:rPr lang="ru-RU" dirty="0" smtClean="0"/>
              <a:t>- </a:t>
            </a:r>
            <a:r>
              <a:rPr lang="ru-RU" dirty="0" smtClean="0"/>
              <a:t>Предлагаю украсить наш город цветочными клумбами.</a:t>
            </a:r>
          </a:p>
          <a:p>
            <a:endParaRPr lang="ru-RU" dirty="0" smtClean="0"/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rot.info/uploads/posts/2020-01/1579324475_13-23.jpg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0" y="188640"/>
            <a:ext cx="8640960" cy="100811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Д/и </a:t>
            </a:r>
            <a:r>
              <a:rPr lang="ru-RU" b="1" i="1" dirty="0" smtClean="0"/>
              <a:t>«Посади цветы»</a:t>
            </a:r>
            <a:endParaRPr lang="ru-RU" dirty="0" smtClean="0"/>
          </a:p>
          <a:p>
            <a:r>
              <a:rPr lang="ru-RU" b="1" u="sng" dirty="0" smtClean="0">
                <a:solidFill>
                  <a:srgbClr val="FF0000"/>
                </a:solidFill>
              </a:rPr>
              <a:t>Задача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r>
              <a:rPr lang="ru-RU" dirty="0" smtClean="0">
                <a:solidFill>
                  <a:srgbClr val="FF0000"/>
                </a:solidFill>
              </a:rPr>
              <a:t> посадить цветы в клумбы, обозначенными геометрическими фигурами разного цвета.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67544" y="1484784"/>
            <a:ext cx="2736304" cy="1800200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779912" y="2276872"/>
            <a:ext cx="2664296" cy="1872208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67544" y="3501008"/>
            <a:ext cx="2880320" cy="1728192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79512" y="5273824"/>
            <a:ext cx="8640960" cy="158417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400" dirty="0" smtClean="0"/>
          </a:p>
          <a:p>
            <a:r>
              <a:rPr lang="ru-RU" sz="1400" dirty="0" smtClean="0"/>
              <a:t>1</a:t>
            </a:r>
            <a:r>
              <a:rPr lang="ru-RU" sz="1400" dirty="0" smtClean="0"/>
              <a:t>. Посади только те цветы, обозначенные геометрическими фигурами с углами не красного цвета.</a:t>
            </a:r>
          </a:p>
          <a:p>
            <a:r>
              <a:rPr lang="ru-RU" sz="1400" dirty="0" smtClean="0"/>
              <a:t>2. Посади только те, которые без углов не красного цвета.</a:t>
            </a:r>
          </a:p>
          <a:p>
            <a:r>
              <a:rPr lang="ru-RU" sz="1400" dirty="0" smtClean="0"/>
              <a:t>3. Посади только те цветы, обозначенные геометрическими фигурами красного цвета</a:t>
            </a:r>
            <a:r>
              <a:rPr lang="ru-RU" sz="1400" dirty="0" smtClean="0"/>
              <a:t>.</a:t>
            </a:r>
            <a:r>
              <a:rPr lang="ru-RU" sz="1400" dirty="0" smtClean="0"/>
              <a:t> </a:t>
            </a:r>
            <a:endParaRPr lang="ru-RU" sz="1400" dirty="0" smtClean="0"/>
          </a:p>
          <a:p>
            <a:r>
              <a:rPr lang="ru-RU" sz="1400" dirty="0" smtClean="0"/>
              <a:t>- </a:t>
            </a:r>
            <a:r>
              <a:rPr lang="ru-RU" sz="1400" dirty="0" smtClean="0"/>
              <a:t>Давай рассмотрим наши клумбы, на какие цветы похожи по вашему мнению, твои геометрические фигуры?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Ответы ребёнка.  желтый круг на одуванчик, синий треугольник- колокольчик, красный прямоугольник – тюльпан, белый квадрат – ромашка и т. д.</a:t>
            </a:r>
          </a:p>
          <a:p>
            <a:endParaRPr lang="ru-RU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2060848"/>
            <a:ext cx="367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0" y="407707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347864" y="29249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6876256" y="1700808"/>
            <a:ext cx="576064" cy="432048"/>
          </a:xfrm>
          <a:prstGeom prst="triangl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7668344" y="1700808"/>
            <a:ext cx="504056" cy="432048"/>
          </a:xfrm>
          <a:prstGeom prst="triangl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8388424" y="1700808"/>
            <a:ext cx="504056" cy="432048"/>
          </a:xfrm>
          <a:prstGeom prst="triangl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8100392" y="2924944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8532440" y="2492896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7956376" y="2348880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7380312" y="2420888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6732240" y="2420888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Равнобедренный треугольник 56"/>
          <p:cNvSpPr/>
          <p:nvPr/>
        </p:nvSpPr>
        <p:spPr>
          <a:xfrm>
            <a:off x="755576" y="1772816"/>
            <a:ext cx="432048" cy="432048"/>
          </a:xfrm>
          <a:prstGeom prst="triangl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Равнобедренный треугольник 57"/>
          <p:cNvSpPr/>
          <p:nvPr/>
        </p:nvSpPr>
        <p:spPr>
          <a:xfrm>
            <a:off x="2483768" y="1844824"/>
            <a:ext cx="432048" cy="432048"/>
          </a:xfrm>
          <a:prstGeom prst="triangl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Равнобедренный треугольник 59"/>
          <p:cNvSpPr/>
          <p:nvPr/>
        </p:nvSpPr>
        <p:spPr>
          <a:xfrm>
            <a:off x="1691680" y="2564904"/>
            <a:ext cx="432048" cy="432048"/>
          </a:xfrm>
          <a:prstGeom prst="triangle">
            <a:avLst/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611560" y="3933056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1115616" y="4509120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1619672" y="3933056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2051720" y="4509120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2627784" y="3933056"/>
            <a:ext cx="432048" cy="43204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7380312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8172400" y="3501008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6660232" y="3573016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1691680" y="1844824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1043608" y="2564904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2483768" y="2564904"/>
            <a:ext cx="3600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7236296" y="4149080"/>
            <a:ext cx="288032" cy="72008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Скругленный прямоугольник 94"/>
          <p:cNvSpPr/>
          <p:nvPr/>
        </p:nvSpPr>
        <p:spPr>
          <a:xfrm>
            <a:off x="7668344" y="4149080"/>
            <a:ext cx="288032" cy="72008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Скругленный прямоугольник 95"/>
          <p:cNvSpPr/>
          <p:nvPr/>
        </p:nvSpPr>
        <p:spPr>
          <a:xfrm>
            <a:off x="8100392" y="4149080"/>
            <a:ext cx="288032" cy="72008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Скругленный прямоугольник 96"/>
          <p:cNvSpPr/>
          <p:nvPr/>
        </p:nvSpPr>
        <p:spPr>
          <a:xfrm>
            <a:off x="6804248" y="4149080"/>
            <a:ext cx="288032" cy="72008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Скругленный прямоугольник 97"/>
          <p:cNvSpPr/>
          <p:nvPr/>
        </p:nvSpPr>
        <p:spPr>
          <a:xfrm>
            <a:off x="8604448" y="4149080"/>
            <a:ext cx="288032" cy="72008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4139952" y="2420888"/>
            <a:ext cx="288032" cy="72008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Скругленный прямоугольник 99"/>
          <p:cNvSpPr/>
          <p:nvPr/>
        </p:nvSpPr>
        <p:spPr>
          <a:xfrm>
            <a:off x="5004048" y="2492896"/>
            <a:ext cx="288032" cy="72008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Скругленный прямоугольник 100"/>
          <p:cNvSpPr/>
          <p:nvPr/>
        </p:nvSpPr>
        <p:spPr>
          <a:xfrm>
            <a:off x="5868144" y="2492896"/>
            <a:ext cx="288032" cy="72008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Скругленный прямоугольник 101"/>
          <p:cNvSpPr/>
          <p:nvPr/>
        </p:nvSpPr>
        <p:spPr>
          <a:xfrm>
            <a:off x="4572000" y="3212976"/>
            <a:ext cx="288032" cy="72008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Скругленный прямоугольник 102"/>
          <p:cNvSpPr/>
          <p:nvPr/>
        </p:nvSpPr>
        <p:spPr>
          <a:xfrm>
            <a:off x="5436096" y="3212976"/>
            <a:ext cx="288032" cy="72008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7" grpId="0" animBg="1"/>
      <p:bldP spid="58" grpId="0" animBg="1"/>
      <p:bldP spid="60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83" grpId="0" animBg="1"/>
      <p:bldP spid="84" grpId="0" animBg="1"/>
      <p:bldP spid="87" grpId="0" animBg="1"/>
      <p:bldP spid="88" grpId="0" animBg="1"/>
      <p:bldP spid="91" grpId="0" animBg="1"/>
      <p:bldP spid="92" grpId="0" animBg="1"/>
      <p:bldP spid="94" grpId="1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krot.info/uploads/posts/2020-01/1579324475_13-23.jpg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</p:spPr>
      </p:pic>
      <p:pic>
        <p:nvPicPr>
          <p:cNvPr id="14340" name="Picture 4" descr="https://avatars.mds.yandex.net/get-pdb/790806/9762d993-2af3-4518-baa8-043bee3ced69/s12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542647" y="1268760"/>
            <a:ext cx="3601353" cy="5112568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79512" y="188640"/>
            <a:ext cx="5328592" cy="2376264"/>
          </a:xfrm>
          <a:prstGeom prst="wedgeRoundRectCallout">
            <a:avLst>
              <a:gd name="adj1" fmla="val 72608"/>
              <a:gd name="adj2" fmla="val 48226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b="1" dirty="0" smtClean="0"/>
              <a:t>Рефлексия.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 smtClean="0"/>
              <a:t>Посадка семян тыквы, кабачка и т.д. Ребенок берёт семечко и сажает в землю отвечая на вопрос</a:t>
            </a:r>
            <a:r>
              <a:rPr lang="ru-RU" u="sng" dirty="0" smtClean="0"/>
              <a:t> </a:t>
            </a:r>
            <a:r>
              <a:rPr lang="ru-RU" dirty="0" smtClean="0"/>
              <a:t>: правильно ли говорят, что «весенний день – год кормит»)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Ответ ребёнка</a:t>
            </a:r>
            <a:r>
              <a:rPr lang="ru-RU" dirty="0" smtClean="0"/>
              <a:t>.- Да. Потому что если не вспахать весной землю, то не успеют посадить хлеб и т. </a:t>
            </a:r>
            <a:r>
              <a:rPr lang="ru-RU" dirty="0" err="1" smtClean="0"/>
              <a:t>д</a:t>
            </a:r>
            <a:endParaRPr lang="ru-RU" dirty="0" smtClean="0"/>
          </a:p>
          <a:p>
            <a:r>
              <a:rPr lang="ru-RU" sz="1600" dirty="0" smtClean="0"/>
              <a:t> 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grpSp>
        <p:nvGrpSpPr>
          <p:cNvPr id="2" name="Группа 7"/>
          <p:cNvGrpSpPr/>
          <p:nvPr/>
        </p:nvGrpSpPr>
        <p:grpSpPr>
          <a:xfrm>
            <a:off x="0" y="2564904"/>
            <a:ext cx="6228184" cy="4293096"/>
            <a:chOff x="1043608" y="4165716"/>
            <a:chExt cx="3888432" cy="2692284"/>
          </a:xfrm>
        </p:grpSpPr>
        <p:pic>
          <p:nvPicPr>
            <p:cNvPr id="16386" name="Picture 2" descr="https://clip.cookdiary.net/sites/default/files/wallpaper/hut-clipart/264127/hut-clipart-different-264127-35799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43608" y="4165716"/>
              <a:ext cx="3888432" cy="269228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 rot="284892">
              <a:off x="3633311" y="5527729"/>
              <a:ext cx="1154135" cy="5211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/>
                <a:t>Село </a:t>
              </a:r>
            </a:p>
            <a:p>
              <a:pPr algn="ctr"/>
              <a:r>
                <a:rPr lang="ru-RU" sz="2400" b="1" dirty="0" smtClean="0"/>
                <a:t>«Весёлое»</a:t>
              </a:r>
              <a:endParaRPr lang="ru-RU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krot.info/uploads/posts/2020-01/1579324475_13-23.jpg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</p:spPr>
      </p:pic>
      <p:pic>
        <p:nvPicPr>
          <p:cNvPr id="14340" name="Picture 4" descr="https://avatars.mds.yandex.net/get-pdb/790806/9762d993-2af3-4518-baa8-043bee3ced69/s12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52736"/>
            <a:ext cx="3601353" cy="5112568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4499992" y="260648"/>
            <a:ext cx="4032448" cy="2664296"/>
          </a:xfrm>
          <a:prstGeom prst="wedgeRoundRectCallout">
            <a:avLst>
              <a:gd name="adj1" fmla="val -104253"/>
              <a:gd name="adj2" fmla="val 26218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Мы с тобой сейчас немножко проснемся, встрепенемся. Откроем окошко. На улице тихо и светло. Воздух чистый-чистый, свежий. Давай вздохнем, выдохнем. Глубоко вдохнем, выдохнем. Как легко дышится!</a:t>
            </a:r>
          </a:p>
          <a:p>
            <a:r>
              <a:rPr lang="ru-RU" dirty="0" smtClean="0"/>
              <a:t>-Какое время года?</a:t>
            </a:r>
            <a:endParaRPr lang="ru-RU" dirty="0"/>
          </a:p>
        </p:txBody>
      </p:sp>
      <p:pic>
        <p:nvPicPr>
          <p:cNvPr id="14342" name="Picture 6" descr="https://img01.kupiprodai.ru/102019/1572181980521.jpg"/>
          <p:cNvPicPr>
            <a:picLocks noChangeAspect="1" noChangeArrowheads="1"/>
          </p:cNvPicPr>
          <p:nvPr/>
        </p:nvPicPr>
        <p:blipFill>
          <a:blip r:embed="rId4" cstate="print"/>
          <a:srcRect r="1103" b="7843"/>
          <a:stretch>
            <a:fillRect/>
          </a:stretch>
        </p:blipFill>
        <p:spPr bwMode="auto">
          <a:xfrm>
            <a:off x="3275856" y="3140968"/>
            <a:ext cx="5400600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krot.info/uploads/posts/2020-01/1579324475_13-23.jpg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</p:spPr>
      </p:pic>
      <p:pic>
        <p:nvPicPr>
          <p:cNvPr id="14340" name="Picture 4" descr="https://avatars.mds.yandex.net/get-pdb/790806/9762d993-2af3-4518-baa8-043bee3ced69/s12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52736"/>
            <a:ext cx="3601353" cy="5112568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4499992" y="260648"/>
            <a:ext cx="4032448" cy="2880320"/>
          </a:xfrm>
          <a:prstGeom prst="wedgeRoundRectCallout">
            <a:avLst>
              <a:gd name="adj1" fmla="val -104253"/>
              <a:gd name="adj2" fmla="val 26218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 - Испокон веков люди в России говорили: </a:t>
            </a:r>
            <a:r>
              <a:rPr lang="ru-RU" i="1" dirty="0" smtClean="0"/>
              <a:t>«Весенний день – год кормит»</a:t>
            </a:r>
            <a:r>
              <a:rPr lang="ru-RU" dirty="0" smtClean="0"/>
              <a:t>. Что значит эта пословица?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Ответы ребёнка.</a:t>
            </a:r>
          </a:p>
          <a:p>
            <a:r>
              <a:rPr lang="ru-RU" dirty="0" smtClean="0"/>
              <a:t>- А давай проверим, действительно ли весенний день - год кормит.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Ответ ребёнка </a:t>
            </a:r>
          </a:p>
          <a:p>
            <a:endParaRPr lang="ru-RU" dirty="0"/>
          </a:p>
        </p:txBody>
      </p:sp>
      <p:pic>
        <p:nvPicPr>
          <p:cNvPr id="15362" name="Picture 2" descr="https://fsd.multiurok.ru/html/2017/10/31/s_59f8188ddd3fb/img11.jpg"/>
          <p:cNvPicPr>
            <a:picLocks noChangeAspect="1" noChangeArrowheads="1"/>
          </p:cNvPicPr>
          <p:nvPr/>
        </p:nvPicPr>
        <p:blipFill>
          <a:blip r:embed="rId4" cstate="print"/>
          <a:srcRect t="65099" r="9045"/>
          <a:stretch>
            <a:fillRect/>
          </a:stretch>
        </p:blipFill>
        <p:spPr bwMode="auto">
          <a:xfrm>
            <a:off x="2843808" y="4941168"/>
            <a:ext cx="5544616" cy="1196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krot.info/uploads/posts/2020-01/1579324475_13-23.jpg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</p:spPr>
      </p:pic>
      <p:pic>
        <p:nvPicPr>
          <p:cNvPr id="14340" name="Picture 4" descr="https://avatars.mds.yandex.net/get-pdb/790806/9762d993-2af3-4518-baa8-043bee3ced69/s12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542647" y="1268760"/>
            <a:ext cx="3601353" cy="5112568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683568" y="332656"/>
            <a:ext cx="4608512" cy="1512168"/>
          </a:xfrm>
          <a:prstGeom prst="wedgeRoundRectCallout">
            <a:avLst>
              <a:gd name="adj1" fmla="val 82475"/>
              <a:gd name="adj2" fmla="val 88595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Весна волшебное время года, природа просыпается, солнышко пригревает. Предлагаю тебе отправиться в село Весёлое и посетить там сад и огород.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6386" name="Picture 2" descr="https://clip.cookdiary.net/sites/default/files/wallpaper/hut-clipart/264127/hut-clipart-different-264127-35799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20888"/>
            <a:ext cx="6408466" cy="44371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284892">
            <a:off x="4283968" y="4653136"/>
            <a:ext cx="18444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Село </a:t>
            </a:r>
          </a:p>
          <a:p>
            <a:pPr algn="ctr"/>
            <a:r>
              <a:rPr lang="ru-RU" sz="2800" b="1" dirty="0" smtClean="0"/>
              <a:t>«Весёлое»</a:t>
            </a:r>
            <a:endParaRPr lang="ru-RU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rot.info/uploads/posts/2020-01/1579324475_13-23.jpg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0" y="188640"/>
            <a:ext cx="8640960" cy="129614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chemeClr val="tx1"/>
                </a:solidFill>
              </a:rPr>
              <a:t>Задача ребёнка проследить причинно-следственные связи и правильно выставить карточки с изображением действий.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u="sng" dirty="0" smtClean="0">
                <a:solidFill>
                  <a:srgbClr val="FF0000"/>
                </a:solidFill>
              </a:rPr>
              <a:t>Сад 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r>
              <a:rPr lang="ru-RU" dirty="0" smtClean="0">
                <a:solidFill>
                  <a:srgbClr val="FF0000"/>
                </a:solidFill>
              </a:rPr>
              <a:t> на ветках появляются почки, цветочки, плоды, сбор урожая. </a:t>
            </a:r>
            <a:r>
              <a:rPr lang="ru-RU" b="1" u="sng" dirty="0" smtClean="0">
                <a:solidFill>
                  <a:srgbClr val="FF0000"/>
                </a:solidFill>
              </a:rPr>
              <a:t>Огород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r>
              <a:rPr lang="ru-RU" dirty="0" smtClean="0">
                <a:solidFill>
                  <a:srgbClr val="FF0000"/>
                </a:solidFill>
              </a:rPr>
              <a:t> рассада на подоконнике, вскопали землю, формирование грядок, высадка рассады на грядки.)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2" descr="http://xn----7sbb3aaldicno5bm3eh.xn--p1ai/94/144.jpg"/>
          <p:cNvPicPr>
            <a:picLocks noChangeAspect="1" noChangeArrowheads="1"/>
          </p:cNvPicPr>
          <p:nvPr/>
        </p:nvPicPr>
        <p:blipFill>
          <a:blip r:embed="rId3" cstate="print"/>
          <a:srcRect l="32320" t="30617" b="44598"/>
          <a:stretch>
            <a:fillRect/>
          </a:stretch>
        </p:blipFill>
        <p:spPr bwMode="auto">
          <a:xfrm rot="16200000">
            <a:off x="4896036" y="2312876"/>
            <a:ext cx="2160240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http://xn----7sbb3aaldicno5bm3eh.xn--p1ai/94/144.jpg"/>
          <p:cNvPicPr>
            <a:picLocks noChangeAspect="1" noChangeArrowheads="1"/>
          </p:cNvPicPr>
          <p:nvPr/>
        </p:nvPicPr>
        <p:blipFill>
          <a:blip r:embed="rId3" cstate="print"/>
          <a:srcRect l="32320" t="61234"/>
          <a:stretch>
            <a:fillRect/>
          </a:stretch>
        </p:blipFill>
        <p:spPr bwMode="auto">
          <a:xfrm rot="16200000">
            <a:off x="1168237" y="2008227"/>
            <a:ext cx="2160240" cy="16894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4" name="Picture 6" descr="https://vesnyanka.in.ua/wp-content/uploads/2015/06/1D5ZW5c-RFE.jpg"/>
          <p:cNvPicPr>
            <a:picLocks noChangeAspect="1" noChangeArrowheads="1"/>
          </p:cNvPicPr>
          <p:nvPr/>
        </p:nvPicPr>
        <p:blipFill>
          <a:blip r:embed="rId4" cstate="print"/>
          <a:srcRect l="39734" t="27316" r="35171" b="49798"/>
          <a:stretch>
            <a:fillRect/>
          </a:stretch>
        </p:blipFill>
        <p:spPr bwMode="auto">
          <a:xfrm>
            <a:off x="3347864" y="1772816"/>
            <a:ext cx="1728192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6" descr="https://vesnyanka.in.ua/wp-content/uploads/2015/06/1D5ZW5c-RFE.jpg"/>
          <p:cNvPicPr>
            <a:picLocks noChangeAspect="1" noChangeArrowheads="1"/>
          </p:cNvPicPr>
          <p:nvPr/>
        </p:nvPicPr>
        <p:blipFill>
          <a:blip r:embed="rId4" cstate="print"/>
          <a:srcRect l="38688" t="74565" r="36217"/>
          <a:stretch>
            <a:fillRect/>
          </a:stretch>
        </p:blipFill>
        <p:spPr bwMode="auto">
          <a:xfrm>
            <a:off x="6876256" y="1772816"/>
            <a:ext cx="1440160" cy="2067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323528" y="2636912"/>
            <a:ext cx="1050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 smtClean="0"/>
              <a:t>Сад: 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4725144"/>
            <a:ext cx="16087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 smtClean="0"/>
              <a:t>Огород</a:t>
            </a:r>
            <a:r>
              <a:rPr lang="ru-RU" sz="3200" b="1" dirty="0" smtClean="0"/>
              <a:t>:</a:t>
            </a:r>
            <a:endParaRPr lang="ru-RU" sz="3200" dirty="0"/>
          </a:p>
        </p:txBody>
      </p:sp>
      <p:pic>
        <p:nvPicPr>
          <p:cNvPr id="17416" name="Picture 8" descr="https://cf.ppt-online.org/files1/slide/a/ATLC540u8xcdZXSqpM2emfGrNPyKoB3HwVUJR9iDz7/slide-28.jpg"/>
          <p:cNvPicPr>
            <a:picLocks noChangeAspect="1" noChangeArrowheads="1"/>
          </p:cNvPicPr>
          <p:nvPr/>
        </p:nvPicPr>
        <p:blipFill>
          <a:blip r:embed="rId5" cstate="print"/>
          <a:srcRect l="28762" t="16016" r="58688" b="71171"/>
          <a:stretch>
            <a:fillRect/>
          </a:stretch>
        </p:blipFill>
        <p:spPr bwMode="auto">
          <a:xfrm>
            <a:off x="7164288" y="5229200"/>
            <a:ext cx="1530170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8" descr="https://cf.ppt-online.org/files1/slide/a/ATLC540u8xcdZXSqpM2emfGrNPyKoB3HwVUJR9iDz7/slide-28.jpg"/>
          <p:cNvPicPr>
            <a:picLocks noChangeAspect="1" noChangeArrowheads="1"/>
          </p:cNvPicPr>
          <p:nvPr/>
        </p:nvPicPr>
        <p:blipFill>
          <a:blip r:embed="rId5" cstate="print"/>
          <a:srcRect l="28024" t="65135" r="55734" b="18849"/>
          <a:stretch>
            <a:fillRect/>
          </a:stretch>
        </p:blipFill>
        <p:spPr bwMode="auto">
          <a:xfrm>
            <a:off x="5292080" y="4797152"/>
            <a:ext cx="1584176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8" descr="https://cf.ppt-online.org/files1/slide/a/ATLC540u8xcdZXSqpM2emfGrNPyKoB3HwVUJR9iDz7/slide-28.jpg"/>
          <p:cNvPicPr>
            <a:picLocks noChangeAspect="1" noChangeArrowheads="1"/>
          </p:cNvPicPr>
          <p:nvPr/>
        </p:nvPicPr>
        <p:blipFill>
          <a:blip r:embed="rId5" cstate="print"/>
          <a:srcRect l="63461" t="14949" r="25465" b="70102"/>
          <a:stretch>
            <a:fillRect/>
          </a:stretch>
        </p:blipFill>
        <p:spPr bwMode="auto">
          <a:xfrm>
            <a:off x="2051719" y="4941168"/>
            <a:ext cx="1234423" cy="1152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8" descr="https://cf.ppt-online.org/files1/slide/a/ATLC540u8xcdZXSqpM2emfGrNPyKoB3HwVUJR9iDz7/slide-28.jpg"/>
          <p:cNvPicPr>
            <a:picLocks noChangeAspect="1" noChangeArrowheads="1"/>
          </p:cNvPicPr>
          <p:nvPr/>
        </p:nvPicPr>
        <p:blipFill>
          <a:blip r:embed="rId5" cstate="print"/>
          <a:srcRect l="63461" t="32033" r="23989" b="54086"/>
          <a:stretch>
            <a:fillRect/>
          </a:stretch>
        </p:blipFill>
        <p:spPr bwMode="auto">
          <a:xfrm>
            <a:off x="3563888" y="5445224"/>
            <a:ext cx="1440160" cy="1101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8" descr="https://cf.ppt-online.org/files1/slide/a/ATLC540u8xcdZXSqpM2emfGrNPyKoB3HwVUJR9iDz7/slide-28.jpg"/>
          <p:cNvPicPr>
            <a:picLocks noChangeAspect="1" noChangeArrowheads="1"/>
          </p:cNvPicPr>
          <p:nvPr/>
        </p:nvPicPr>
        <p:blipFill>
          <a:blip r:embed="rId5" cstate="print"/>
          <a:srcRect l="63461" t="65134" r="22512" b="19917"/>
          <a:stretch>
            <a:fillRect/>
          </a:stretch>
        </p:blipFill>
        <p:spPr bwMode="auto">
          <a:xfrm>
            <a:off x="467544" y="5661248"/>
            <a:ext cx="1368152" cy="1008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krot.info/uploads/posts/2020-01/1579324475_13-23.jpg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</p:spPr>
      </p:pic>
      <p:pic>
        <p:nvPicPr>
          <p:cNvPr id="14340" name="Picture 4" descr="https://avatars.mds.yandex.net/get-pdb/790806/9762d993-2af3-4518-baa8-043bee3ced69/s12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542647" y="1268760"/>
            <a:ext cx="3601353" cy="5112568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683568" y="188640"/>
            <a:ext cx="4608512" cy="2376264"/>
          </a:xfrm>
          <a:prstGeom prst="wedgeRoundRectCallout">
            <a:avLst>
              <a:gd name="adj1" fmla="val 84307"/>
              <a:gd name="adj2" fmla="val 49269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Расскажи</a:t>
            </a:r>
            <a:r>
              <a:rPr lang="ru-RU" sz="1600" dirty="0" smtClean="0"/>
              <a:t>, почему именно в такой последовательности ты расположил картинки?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Ответы ребёнка.</a:t>
            </a:r>
          </a:p>
          <a:p>
            <a:r>
              <a:rPr lang="ru-RU" sz="1600" dirty="0" smtClean="0"/>
              <a:t>- Важно ли это сделать весной?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Ответы ребёнка: </a:t>
            </a:r>
            <a:r>
              <a:rPr lang="ru-RU" sz="1600" dirty="0" smtClean="0"/>
              <a:t>Да, потому что, что если не появятся почки, то не расцветут деревья и т. д.</a:t>
            </a:r>
            <a:r>
              <a:rPr lang="ru-RU" sz="1600" b="1" dirty="0" smtClean="0"/>
              <a:t> </a:t>
            </a:r>
          </a:p>
          <a:p>
            <a:r>
              <a:rPr lang="ru-RU" sz="1600" b="1" dirty="0" smtClean="0"/>
              <a:t>Огород</a:t>
            </a:r>
            <a:r>
              <a:rPr lang="ru-RU" sz="1600" dirty="0" smtClean="0"/>
              <a:t> </a:t>
            </a:r>
          </a:p>
          <a:p>
            <a:r>
              <a:rPr lang="ru-RU" sz="1600" dirty="0" smtClean="0"/>
              <a:t>- Остаемся в огороде! </a:t>
            </a:r>
          </a:p>
          <a:p>
            <a:endParaRPr lang="ru-RU" dirty="0" smtClean="0"/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6386" name="Picture 2" descr="https://clip.cookdiary.net/sites/default/files/wallpaper/hut-clipart/264127/hut-clipart-different-264127-35799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95282"/>
            <a:ext cx="6012160" cy="416271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284892">
            <a:off x="4080062" y="4789392"/>
            <a:ext cx="16047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Село </a:t>
            </a:r>
          </a:p>
          <a:p>
            <a:pPr algn="ctr"/>
            <a:r>
              <a:rPr lang="ru-RU" sz="2400" b="1" dirty="0" smtClean="0"/>
              <a:t>«Весёлое»</a:t>
            </a:r>
            <a:endParaRPr lang="ru-RU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rot.info/uploads/posts/2020-01/1579324475_13-23.jpg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0" y="188640"/>
            <a:ext cx="8640960" cy="100811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u="sng" dirty="0" smtClean="0"/>
              <a:t>Перед тобой карточка разделенная на три части</a:t>
            </a:r>
            <a:r>
              <a:rPr lang="ru-RU" sz="1400" dirty="0" smtClean="0"/>
              <a:t>: три грядки. Нам необходимо посадить морковь, баклажаны и картофель. Перед тобой геометрические фигуры. Это овощи. Напоминаю, что семена мы сажаем слева направо. </a:t>
            </a:r>
            <a:r>
              <a:rPr lang="ru-RU" sz="1400" dirty="0" smtClean="0">
                <a:solidFill>
                  <a:srgbClr val="FF0000"/>
                </a:solidFill>
              </a:rPr>
              <a:t>(Заранее договариваемся с ребёнком, что определённая геометрическая фигура обозначает определённый овощ, например морковь – оранжевый треугольник и т. д.)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67544" y="1484784"/>
            <a:ext cx="5184576" cy="86409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7544" y="2636912"/>
            <a:ext cx="5184576" cy="86409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67544" y="3717032"/>
            <a:ext cx="5184576" cy="86409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79512" y="4869160"/>
            <a:ext cx="8640960" cy="18002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/>
              <a:t>1. На первой грядке посади семь морковок.</a:t>
            </a:r>
          </a:p>
          <a:p>
            <a:r>
              <a:rPr lang="ru-RU" sz="1600" dirty="0" smtClean="0"/>
              <a:t>2. На второй грядке посади баклажаны, их на два больше чем морковок.</a:t>
            </a:r>
          </a:p>
          <a:p>
            <a:r>
              <a:rPr lang="ru-RU" sz="1600" dirty="0" smtClean="0"/>
              <a:t>3. На третьей грядке посади клубни картофеля их меньше на 1, чем баклажанов, но на один больше чем морковок.</a:t>
            </a:r>
          </a:p>
          <a:p>
            <a:r>
              <a:rPr lang="ru-RU" sz="1600" dirty="0" smtClean="0"/>
              <a:t>- Сколько ты посадил баклажан?</a:t>
            </a:r>
          </a:p>
          <a:p>
            <a:r>
              <a:rPr lang="ru-RU" sz="1600" dirty="0" smtClean="0"/>
              <a:t>-Сколько, клубней картофеля ты посадил?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Ответы ребёнка</a:t>
            </a:r>
            <a:r>
              <a:rPr lang="ru-RU" sz="1600" dirty="0" smtClean="0"/>
              <a:t>. </a:t>
            </a:r>
            <a:endParaRPr lang="ru-RU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16288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0" y="270892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386104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26" name="Равнобедренный треугольник 25"/>
          <p:cNvSpPr/>
          <p:nvPr/>
        </p:nvSpPr>
        <p:spPr>
          <a:xfrm rot="10800000">
            <a:off x="5796136" y="1412776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 rot="10800000">
            <a:off x="6444208" y="1412776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 rot="10800000">
            <a:off x="6876256" y="1412776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 rot="10800000">
            <a:off x="7452320" y="1412776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 rot="10800000">
            <a:off x="7956376" y="1412776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Равнобедренный треугольник 30"/>
          <p:cNvSpPr/>
          <p:nvPr/>
        </p:nvSpPr>
        <p:spPr>
          <a:xfrm rot="10800000">
            <a:off x="8532440" y="1412776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 rot="10800000">
            <a:off x="8316416" y="1916832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авнобедренный треугольник 32"/>
          <p:cNvSpPr/>
          <p:nvPr/>
        </p:nvSpPr>
        <p:spPr>
          <a:xfrm rot="10800000">
            <a:off x="6012160" y="1916832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Равнобедренный треугольник 33"/>
          <p:cNvSpPr/>
          <p:nvPr/>
        </p:nvSpPr>
        <p:spPr>
          <a:xfrm rot="10800000">
            <a:off x="6876256" y="1916832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 rot="10800000">
            <a:off x="7668344" y="1916832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868144" y="2564904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6516216" y="2564904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7020272" y="2564904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7596336" y="2564904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8172400" y="2564904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6156176" y="2996952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6804248" y="3068960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7308304" y="3068960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7884368" y="3068960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8532440" y="3068960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796136" y="3717032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6372200" y="3717032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6948264" y="3717032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7524328" y="3717032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8100392" y="3717032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6084168" y="4221088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6660232" y="4221088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7236296" y="4221088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7884368" y="4221088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8532440" y="4221088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Равнобедренный треугольник 56"/>
          <p:cNvSpPr/>
          <p:nvPr/>
        </p:nvSpPr>
        <p:spPr>
          <a:xfrm rot="10800000">
            <a:off x="755576" y="1700808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Равнобедренный треугольник 57"/>
          <p:cNvSpPr/>
          <p:nvPr/>
        </p:nvSpPr>
        <p:spPr>
          <a:xfrm rot="10800000">
            <a:off x="1187624" y="1700808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Равнобедренный треугольник 58"/>
          <p:cNvSpPr/>
          <p:nvPr/>
        </p:nvSpPr>
        <p:spPr>
          <a:xfrm rot="10800000">
            <a:off x="1691680" y="1700808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Равнобедренный треугольник 59"/>
          <p:cNvSpPr/>
          <p:nvPr/>
        </p:nvSpPr>
        <p:spPr>
          <a:xfrm rot="10800000">
            <a:off x="2195736" y="1700808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Равнобедренный треугольник 60"/>
          <p:cNvSpPr/>
          <p:nvPr/>
        </p:nvSpPr>
        <p:spPr>
          <a:xfrm rot="10800000">
            <a:off x="2771800" y="1700808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Равнобедренный треугольник 61"/>
          <p:cNvSpPr/>
          <p:nvPr/>
        </p:nvSpPr>
        <p:spPr>
          <a:xfrm rot="10800000">
            <a:off x="3275856" y="1700808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Равнобедренный треугольник 62"/>
          <p:cNvSpPr/>
          <p:nvPr/>
        </p:nvSpPr>
        <p:spPr>
          <a:xfrm rot="10800000">
            <a:off x="3779912" y="1700808"/>
            <a:ext cx="288032" cy="432048"/>
          </a:xfrm>
          <a:prstGeom prst="triangle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755576" y="2780928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1187624" y="2780928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1691680" y="2780928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2195736" y="2780928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2699792" y="2780928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3203848" y="2780928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3707904" y="2780928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4211960" y="2780928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4788024" y="2780928"/>
            <a:ext cx="288032" cy="504056"/>
          </a:xfrm>
          <a:prstGeom prst="ellipse">
            <a:avLst/>
          </a:prstGeom>
          <a:solidFill>
            <a:srgbClr val="99009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611560" y="3933056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1115616" y="3933056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1619672" y="3933056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2123728" y="3933056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2627784" y="3933056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3131840" y="3933056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3635896" y="3933056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4211960" y="3933056"/>
            <a:ext cx="432048" cy="4320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1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1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7" dur="2000" fill="hold"/>
                                        <p:tgtEl>
                                          <p:spTgt spid="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1" dur="2000" fill="hold"/>
                                        <p:tgtEl>
                                          <p:spTgt spid="5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krot.info/uploads/posts/2020-01/1579324475_13-23.jpg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</p:spPr>
      </p:pic>
      <p:pic>
        <p:nvPicPr>
          <p:cNvPr id="14340" name="Picture 4" descr="https://avatars.mds.yandex.net/get-pdb/790806/9762d993-2af3-4518-baa8-043bee3ced69/s12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542647" y="1268760"/>
            <a:ext cx="3601353" cy="5112568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79512" y="188640"/>
            <a:ext cx="5112568" cy="2520280"/>
          </a:xfrm>
          <a:prstGeom prst="wedgeRoundRectCallout">
            <a:avLst>
              <a:gd name="adj1" fmla="val 83696"/>
              <a:gd name="adj2" fmla="val 43941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 smtClean="0"/>
              <a:t>Овощным культурам необходимо 2-3 месяца, что бы вырасти и созреть. Что же будет, если их не посадить вовремя весной?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Ответы ребёнка. 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Итог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Если вовремя не посадить овощи в землю, то они не успеют вырасти и созреть. Осенью наступят холода, а в холодное время года ничего не растет.</a:t>
            </a:r>
          </a:p>
          <a:p>
            <a:endParaRPr lang="ru-RU" dirty="0" smtClean="0"/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6386" name="Picture 2" descr="https://clip.cookdiary.net/sites/default/files/wallpaper/hut-clipart/264127/hut-clipart-different-264127-35799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95282"/>
            <a:ext cx="6012160" cy="416271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284892">
            <a:off x="4080062" y="4789392"/>
            <a:ext cx="16047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Село </a:t>
            </a:r>
          </a:p>
          <a:p>
            <a:pPr algn="ctr"/>
            <a:r>
              <a:rPr lang="ru-RU" sz="2400" b="1" dirty="0" smtClean="0"/>
              <a:t>«Весёлое»</a:t>
            </a:r>
            <a:endParaRPr lang="ru-RU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krot.info/uploads/posts/2020-01/1579324475_13-23.jpg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0" y="0"/>
            <a:ext cx="9173211" cy="6858000"/>
          </a:xfrm>
          <a:prstGeom prst="rect">
            <a:avLst/>
          </a:prstGeom>
          <a:noFill/>
        </p:spPr>
      </p:pic>
      <p:pic>
        <p:nvPicPr>
          <p:cNvPr id="14340" name="Picture 4" descr="https://avatars.mds.yandex.net/get-pdb/790806/9762d993-2af3-4518-baa8-043bee3ced69/s12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542647" y="1268760"/>
            <a:ext cx="3601353" cy="5112568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79512" y="188640"/>
            <a:ext cx="5112568" cy="2520280"/>
          </a:xfrm>
          <a:prstGeom prst="wedgeRoundRectCallout">
            <a:avLst>
              <a:gd name="adj1" fmla="val 83696"/>
              <a:gd name="adj2" fmla="val 43941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 smtClean="0"/>
              <a:t>Овощным культурам необходимо 2-3 месяца, что бы вырасти и созреть. Что же будет, если их не посадить вовремя весной?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Ответы ребёнка. 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Итог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Если вовремя не посадить овощи в землю, то они не успеют вырасти и созреть. Осенью наступят холода, а в холодное время года ничего не растет.</a:t>
            </a:r>
          </a:p>
          <a:p>
            <a:endParaRPr lang="ru-RU" dirty="0" smtClean="0"/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2996952"/>
            <a:ext cx="5544616" cy="36004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Физкультминутка.</a:t>
            </a:r>
            <a:endParaRPr lang="ru-RU" sz="1600" dirty="0" smtClean="0"/>
          </a:p>
          <a:p>
            <a:r>
              <a:rPr lang="ru-RU" sz="1600" dirty="0" smtClean="0"/>
              <a:t>Огород </a:t>
            </a:r>
            <a:r>
              <a:rPr lang="ru-RU" sz="1600" dirty="0" smtClean="0"/>
              <a:t>у нас в порядке –</a:t>
            </a:r>
          </a:p>
          <a:p>
            <a:r>
              <a:rPr lang="ru-RU" sz="1600" dirty="0" smtClean="0"/>
              <a:t>Мы весной вскопали грядки.</a:t>
            </a:r>
          </a:p>
          <a:p>
            <a:r>
              <a:rPr lang="ru-RU" sz="1600" dirty="0" smtClean="0"/>
              <a:t>Мы пололи огород,</a:t>
            </a:r>
          </a:p>
          <a:p>
            <a:r>
              <a:rPr lang="ru-RU" sz="1600" dirty="0" smtClean="0"/>
              <a:t>Поливали огород. </a:t>
            </a:r>
            <a:r>
              <a:rPr lang="ru-RU" sz="1600" dirty="0" smtClean="0">
                <a:solidFill>
                  <a:srgbClr val="FF0000"/>
                </a:solidFill>
              </a:rPr>
              <a:t>     </a:t>
            </a:r>
            <a:r>
              <a:rPr lang="ru-RU" sz="1600" i="1" dirty="0" smtClean="0">
                <a:solidFill>
                  <a:srgbClr val="FF0000"/>
                </a:solidFill>
              </a:rPr>
              <a:t>(действия по тексту)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В лунках маленьких не густо,</a:t>
            </a:r>
          </a:p>
          <a:p>
            <a:r>
              <a:rPr lang="ru-RU" sz="1600" dirty="0" smtClean="0"/>
              <a:t>Рассадили мы капусту.   </a:t>
            </a:r>
            <a:r>
              <a:rPr lang="ru-RU" sz="1600" dirty="0" smtClean="0">
                <a:solidFill>
                  <a:srgbClr val="FF0000"/>
                </a:solidFill>
              </a:rPr>
              <a:t> (</a:t>
            </a:r>
            <a:r>
              <a:rPr lang="ru-RU" sz="1600" i="1" dirty="0" smtClean="0">
                <a:solidFill>
                  <a:srgbClr val="FF0000"/>
                </a:solidFill>
              </a:rPr>
              <a:t>«сажают»</a:t>
            </a:r>
            <a:r>
              <a:rPr lang="ru-RU" sz="16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ru-RU" sz="1600" dirty="0" smtClean="0"/>
              <a:t>Лето всё она толстела, </a:t>
            </a:r>
            <a:r>
              <a:rPr lang="ru-RU" sz="1600" dirty="0" smtClean="0">
                <a:solidFill>
                  <a:srgbClr val="FF0000"/>
                </a:solidFill>
              </a:rPr>
              <a:t>   </a:t>
            </a:r>
            <a:r>
              <a:rPr lang="ru-RU" sz="1600" i="1" dirty="0" smtClean="0">
                <a:solidFill>
                  <a:srgbClr val="FF0000"/>
                </a:solidFill>
              </a:rPr>
              <a:t>(показывают руками круг перед собой)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Разрасталась вширь и ввысь. </a:t>
            </a:r>
            <a:r>
              <a:rPr lang="ru-RU" sz="1600" dirty="0" smtClean="0">
                <a:solidFill>
                  <a:srgbClr val="FF0000"/>
                </a:solidFill>
              </a:rPr>
              <a:t>   </a:t>
            </a:r>
            <a:r>
              <a:rPr lang="ru-RU" sz="1600" i="1" dirty="0" smtClean="0">
                <a:solidFill>
                  <a:srgbClr val="FF0000"/>
                </a:solidFill>
              </a:rPr>
              <a:t>(руки в стороны, а затем вверх)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А теперь ей тесно белой,     </a:t>
            </a:r>
            <a:r>
              <a:rPr lang="ru-RU" sz="1600" i="1" dirty="0" smtClean="0">
                <a:solidFill>
                  <a:srgbClr val="FF0000"/>
                </a:solidFill>
              </a:rPr>
              <a:t>(руки разведены в стороны)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Говорит – посторонись!     </a:t>
            </a:r>
            <a:r>
              <a:rPr lang="ru-RU" sz="1600" i="1" dirty="0" smtClean="0">
                <a:solidFill>
                  <a:srgbClr val="FF0000"/>
                </a:solidFill>
              </a:rPr>
              <a:t>(отталкивающие движения руками)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698</Words>
  <Application>Microsoft Office PowerPoint</Application>
  <PresentationFormat>Экран (4:3)</PresentationFormat>
  <Paragraphs>114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cas</dc:creator>
  <cp:lastModifiedBy>Кирикович</cp:lastModifiedBy>
  <cp:revision>27</cp:revision>
  <dcterms:created xsi:type="dcterms:W3CDTF">2020-04-27T02:42:34Z</dcterms:created>
  <dcterms:modified xsi:type="dcterms:W3CDTF">2020-04-27T11:18:19Z</dcterms:modified>
</cp:coreProperties>
</file>