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00FFCC"/>
    <a:srgbClr val="CC0099"/>
    <a:srgbClr val="FF9999"/>
    <a:srgbClr val="FFFF00"/>
    <a:srgbClr val="FF9900"/>
    <a:srgbClr val="0066FF"/>
    <a:srgbClr val="CC66FF"/>
    <a:srgbClr val="CC00CC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836712"/>
            <a:ext cx="648126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7200" b="1" i="1" spc="3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Лепим </a:t>
            </a:r>
          </a:p>
          <a:p>
            <a:pPr algn="ctr"/>
            <a:r>
              <a:rPr lang="ru-RU" sz="7200" b="1" i="1" spc="3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насекомых</a:t>
            </a:r>
          </a:p>
          <a:p>
            <a:endParaRPr lang="ru-RU" sz="7200" dirty="0"/>
          </a:p>
        </p:txBody>
      </p:sp>
      <p:pic>
        <p:nvPicPr>
          <p:cNvPr id="3" name="Рисунок 2" descr="036.pn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331640" y="3068960"/>
            <a:ext cx="1542291" cy="21305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я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683568" y="0"/>
            <a:ext cx="484828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228184" y="548680"/>
            <a:ext cx="2520280" cy="35394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FF00"/>
                </a:solidFill>
              </a:rPr>
              <a:t>Что за чудо - стрекоза!</a:t>
            </a:r>
            <a:br>
              <a:rPr lang="ru-RU" sz="2800" b="1" dirty="0" smtClean="0">
                <a:solidFill>
                  <a:srgbClr val="00FF00"/>
                </a:solidFill>
              </a:rPr>
            </a:br>
            <a:r>
              <a:rPr lang="ru-RU" sz="2800" b="1" dirty="0" smtClean="0">
                <a:solidFill>
                  <a:srgbClr val="00FF00"/>
                </a:solidFill>
              </a:rPr>
              <a:t>Только крылья и глаза!</a:t>
            </a:r>
            <a:br>
              <a:rPr lang="ru-RU" sz="2800" b="1" dirty="0" smtClean="0">
                <a:solidFill>
                  <a:srgbClr val="00FF00"/>
                </a:solidFill>
              </a:rPr>
            </a:br>
            <a:r>
              <a:rPr lang="ru-RU" sz="2800" b="1" dirty="0" smtClean="0">
                <a:solidFill>
                  <a:srgbClr val="00FF00"/>
                </a:solidFill>
              </a:rPr>
              <a:t>В воздухе трепещет</a:t>
            </a:r>
            <a:br>
              <a:rPr lang="ru-RU" sz="2800" b="1" dirty="0" smtClean="0">
                <a:solidFill>
                  <a:srgbClr val="00FF00"/>
                </a:solidFill>
              </a:rPr>
            </a:br>
            <a:r>
              <a:rPr lang="ru-RU" sz="2800" b="1" dirty="0" smtClean="0">
                <a:solidFill>
                  <a:srgbClr val="00FF00"/>
                </a:solidFill>
              </a:rPr>
              <a:t>И на солнце блещет</a:t>
            </a:r>
            <a:r>
              <a:rPr lang="ru-RU" b="1" dirty="0" smtClean="0">
                <a:solidFill>
                  <a:srgbClr val="00FF00"/>
                </a:solidFill>
              </a:rPr>
              <a:t>.</a:t>
            </a:r>
            <a:endParaRPr lang="ru-RU" b="1" dirty="0">
              <a:solidFill>
                <a:srgbClr val="00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я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755576" y="0"/>
            <a:ext cx="484828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96136" y="404664"/>
            <a:ext cx="3024336" cy="1938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CC00CC"/>
                </a:solidFill>
              </a:rPr>
              <a:t>А у божьей, у Коровки</a:t>
            </a:r>
            <a:br>
              <a:rPr lang="ru-RU" sz="2000" dirty="0" smtClean="0">
                <a:solidFill>
                  <a:srgbClr val="CC00CC"/>
                </a:solidFill>
              </a:rPr>
            </a:br>
            <a:r>
              <a:rPr lang="ru-RU" sz="2000" dirty="0" smtClean="0">
                <a:solidFill>
                  <a:srgbClr val="CC00CC"/>
                </a:solidFill>
              </a:rPr>
              <a:t>Крылья - пёстрые обновки.</a:t>
            </a:r>
            <a:br>
              <a:rPr lang="ru-RU" sz="2000" dirty="0" smtClean="0">
                <a:solidFill>
                  <a:srgbClr val="CC00CC"/>
                </a:solidFill>
              </a:rPr>
            </a:br>
            <a:r>
              <a:rPr lang="ru-RU" sz="2000" dirty="0" smtClean="0">
                <a:solidFill>
                  <a:srgbClr val="CC00CC"/>
                </a:solidFill>
              </a:rPr>
              <a:t>На спине у модных крошек</a:t>
            </a:r>
            <a:br>
              <a:rPr lang="ru-RU" sz="2000" dirty="0" smtClean="0">
                <a:solidFill>
                  <a:srgbClr val="CC00CC"/>
                </a:solidFill>
              </a:rPr>
            </a:br>
            <a:r>
              <a:rPr lang="ru-RU" sz="2000" dirty="0" smtClean="0">
                <a:solidFill>
                  <a:srgbClr val="CC00CC"/>
                </a:solidFill>
              </a:rPr>
              <a:t>Видим чёрные горошки.</a:t>
            </a:r>
            <a:endParaRPr lang="ru-RU" sz="2000" dirty="0">
              <a:solidFill>
                <a:srgbClr val="CC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68144" y="3501008"/>
            <a:ext cx="2880320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CC66FF"/>
                </a:solidFill>
              </a:rPr>
              <a:t>Жук в пеньке устроил дом</a:t>
            </a:r>
            <a:br>
              <a:rPr lang="ru-RU" sz="2000" dirty="0" smtClean="0">
                <a:solidFill>
                  <a:srgbClr val="CC66FF"/>
                </a:solidFill>
              </a:rPr>
            </a:br>
            <a:r>
              <a:rPr lang="ru-RU" sz="2000" dirty="0" smtClean="0">
                <a:solidFill>
                  <a:srgbClr val="CC66FF"/>
                </a:solidFill>
              </a:rPr>
              <a:t>И живет отлично в нем.</a:t>
            </a:r>
            <a:br>
              <a:rPr lang="ru-RU" sz="2000" dirty="0" smtClean="0">
                <a:solidFill>
                  <a:srgbClr val="CC66FF"/>
                </a:solidFill>
              </a:rPr>
            </a:br>
            <a:r>
              <a:rPr lang="ru-RU" sz="2000" dirty="0" smtClean="0">
                <a:solidFill>
                  <a:srgbClr val="CC66FF"/>
                </a:solidFill>
              </a:rPr>
              <a:t>Под трухлявою корой</a:t>
            </a:r>
            <a:br>
              <a:rPr lang="ru-RU" sz="2000" dirty="0" smtClean="0">
                <a:solidFill>
                  <a:srgbClr val="CC66FF"/>
                </a:solidFill>
              </a:rPr>
            </a:br>
            <a:r>
              <a:rPr lang="ru-RU" sz="2000" dirty="0" smtClean="0">
                <a:solidFill>
                  <a:srgbClr val="CC66FF"/>
                </a:solidFill>
              </a:rPr>
              <a:t>Хорошо и в дождь и в зной.</a:t>
            </a:r>
            <a:endParaRPr lang="ru-RU" sz="2000" dirty="0">
              <a:solidFill>
                <a:srgbClr val="CC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3я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899592" y="0"/>
            <a:ext cx="481422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84168" y="548680"/>
            <a:ext cx="2736304" cy="45243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Бабочка-красавица,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В ярком, цветном платьице,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Покружилась, полетала,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Села на цветок, устала…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— Не для отдыха я села,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Я нектар цветочный ела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я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899592" y="0"/>
            <a:ext cx="481422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56176" y="3429000"/>
            <a:ext cx="2160240" cy="255454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66FF"/>
                </a:solidFill>
              </a:rPr>
              <a:t>Глянь, кузнечик поскакал,</a:t>
            </a:r>
            <a:br>
              <a:rPr lang="ru-RU" sz="2000" dirty="0" smtClean="0">
                <a:solidFill>
                  <a:srgbClr val="0066FF"/>
                </a:solidFill>
              </a:rPr>
            </a:br>
            <a:r>
              <a:rPr lang="ru-RU" sz="2000" dirty="0" smtClean="0">
                <a:solidFill>
                  <a:srgbClr val="0066FF"/>
                </a:solidFill>
              </a:rPr>
              <a:t>Все росинки расплескал,</a:t>
            </a:r>
            <a:br>
              <a:rPr lang="ru-RU" sz="2000" dirty="0" smtClean="0">
                <a:solidFill>
                  <a:srgbClr val="0066FF"/>
                </a:solidFill>
              </a:rPr>
            </a:br>
            <a:r>
              <a:rPr lang="ru-RU" sz="2000" dirty="0" smtClean="0">
                <a:solidFill>
                  <a:srgbClr val="0066FF"/>
                </a:solidFill>
              </a:rPr>
              <a:t>Виден в зарослях едва -</a:t>
            </a:r>
            <a:br>
              <a:rPr lang="ru-RU" sz="2000" dirty="0" smtClean="0">
                <a:solidFill>
                  <a:srgbClr val="0066FF"/>
                </a:solidFill>
              </a:rPr>
            </a:br>
            <a:r>
              <a:rPr lang="ru-RU" sz="2000" dirty="0" smtClean="0">
                <a:solidFill>
                  <a:srgbClr val="0066FF"/>
                </a:solidFill>
              </a:rPr>
              <a:t>Он зелёный, как трава.</a:t>
            </a:r>
            <a:endParaRPr lang="ru-RU" sz="2000" dirty="0">
              <a:solidFill>
                <a:srgbClr val="00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56176" y="332656"/>
            <a:ext cx="2088232" cy="255454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FF9900"/>
                </a:solidFill>
              </a:rPr>
              <a:t>Долго дом из хворостинок</a:t>
            </a:r>
            <a:br>
              <a:rPr lang="ru-RU" sz="2000" dirty="0" smtClean="0">
                <a:solidFill>
                  <a:srgbClr val="FF9900"/>
                </a:solidFill>
              </a:rPr>
            </a:br>
            <a:r>
              <a:rPr lang="ru-RU" sz="2000" dirty="0" smtClean="0">
                <a:solidFill>
                  <a:srgbClr val="FF9900"/>
                </a:solidFill>
              </a:rPr>
              <a:t>Собирают для семьи,</a:t>
            </a:r>
            <a:br>
              <a:rPr lang="ru-RU" sz="2000" dirty="0" smtClean="0">
                <a:solidFill>
                  <a:srgbClr val="FF9900"/>
                </a:solidFill>
              </a:rPr>
            </a:br>
            <a:r>
              <a:rPr lang="ru-RU" sz="2000" dirty="0" smtClean="0">
                <a:solidFill>
                  <a:srgbClr val="FF9900"/>
                </a:solidFill>
              </a:rPr>
              <a:t>Не жалея ног и спинок,</a:t>
            </a:r>
            <a:br>
              <a:rPr lang="ru-RU" sz="2000" dirty="0" smtClean="0">
                <a:solidFill>
                  <a:srgbClr val="FF9900"/>
                </a:solidFill>
              </a:rPr>
            </a:br>
            <a:r>
              <a:rPr lang="ru-RU" sz="2000" dirty="0" smtClean="0">
                <a:solidFill>
                  <a:srgbClr val="FF9900"/>
                </a:solidFill>
              </a:rPr>
              <a:t>Непоседы - муравьи.</a:t>
            </a:r>
            <a:endParaRPr lang="ru-RU" sz="2000" dirty="0">
              <a:solidFill>
                <a:srgbClr val="FF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5я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971600" y="0"/>
            <a:ext cx="484828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00192" y="908720"/>
            <a:ext cx="2520280" cy="255454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FFFF00"/>
                </a:solidFill>
              </a:rPr>
              <a:t>А ты знаешь, что улитка</a:t>
            </a:r>
            <a:br>
              <a:rPr lang="ru-RU" sz="2000" dirty="0" smtClean="0">
                <a:solidFill>
                  <a:srgbClr val="FFFF00"/>
                </a:solidFill>
              </a:rPr>
            </a:br>
            <a:r>
              <a:rPr lang="ru-RU" sz="2000" dirty="0" smtClean="0">
                <a:solidFill>
                  <a:srgbClr val="FFFF00"/>
                </a:solidFill>
              </a:rPr>
              <a:t>Не способна бегать прытко?</a:t>
            </a:r>
            <a:br>
              <a:rPr lang="ru-RU" sz="2000" dirty="0" smtClean="0">
                <a:solidFill>
                  <a:srgbClr val="FFFF00"/>
                </a:solidFill>
              </a:rPr>
            </a:br>
            <a:r>
              <a:rPr lang="ru-RU" sz="2000" dirty="0" smtClean="0">
                <a:solidFill>
                  <a:srgbClr val="FFFF00"/>
                </a:solidFill>
              </a:rPr>
              <a:t>Только ползать, не спеша,</a:t>
            </a:r>
            <a:br>
              <a:rPr lang="ru-RU" sz="2000" dirty="0" smtClean="0">
                <a:solidFill>
                  <a:srgbClr val="FFFF00"/>
                </a:solidFill>
              </a:rPr>
            </a:br>
            <a:r>
              <a:rPr lang="ru-RU" sz="2000" dirty="0" smtClean="0">
                <a:solidFill>
                  <a:srgbClr val="FFFF00"/>
                </a:solidFill>
              </a:rPr>
              <a:t>Тихо листьями шурша</a:t>
            </a:r>
            <a:endParaRPr lang="ru-RU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6я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755576" y="0"/>
            <a:ext cx="481422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868144" y="764704"/>
            <a:ext cx="2880320" cy="304698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9999"/>
                </a:solidFill>
              </a:rPr>
              <a:t>От солнца гусеница в тень</a:t>
            </a:r>
            <a:br>
              <a:rPr lang="ru-RU" sz="2400" dirty="0" smtClean="0">
                <a:solidFill>
                  <a:srgbClr val="FF9999"/>
                </a:solidFill>
              </a:rPr>
            </a:br>
            <a:r>
              <a:rPr lang="ru-RU" sz="2400" dirty="0" smtClean="0">
                <a:solidFill>
                  <a:srgbClr val="FF9999"/>
                </a:solidFill>
              </a:rPr>
              <a:t>Ползет. И ей ползти не лень?</a:t>
            </a:r>
            <a:br>
              <a:rPr lang="ru-RU" sz="2400" dirty="0" smtClean="0">
                <a:solidFill>
                  <a:srgbClr val="FF9999"/>
                </a:solidFill>
              </a:rPr>
            </a:br>
            <a:r>
              <a:rPr lang="ru-RU" sz="2400" dirty="0" smtClean="0">
                <a:solidFill>
                  <a:srgbClr val="FF9999"/>
                </a:solidFill>
              </a:rPr>
              <a:t>«От вас не стану я скрывать,</a:t>
            </a:r>
            <a:br>
              <a:rPr lang="ru-RU" sz="2400" dirty="0" smtClean="0">
                <a:solidFill>
                  <a:srgbClr val="FF9999"/>
                </a:solidFill>
              </a:rPr>
            </a:br>
            <a:r>
              <a:rPr lang="ru-RU" sz="2400" dirty="0" smtClean="0">
                <a:solidFill>
                  <a:srgbClr val="FF9999"/>
                </a:solidFill>
              </a:rPr>
              <a:t>Мне вредно много загорать».</a:t>
            </a:r>
            <a:endParaRPr lang="ru-RU" sz="2400" dirty="0">
              <a:solidFill>
                <a:srgbClr val="FF99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7я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755576" y="0"/>
            <a:ext cx="481422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228184" y="908720"/>
            <a:ext cx="2592288" cy="175432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FFCC"/>
                </a:solidFill>
              </a:rPr>
              <a:t>Вокруг цветка жужжанье</a:t>
            </a:r>
            <a:br>
              <a:rPr lang="ru-RU" dirty="0" smtClean="0">
                <a:solidFill>
                  <a:srgbClr val="00FFCC"/>
                </a:solidFill>
              </a:rPr>
            </a:br>
            <a:r>
              <a:rPr lang="ru-RU" dirty="0" smtClean="0">
                <a:solidFill>
                  <a:srgbClr val="00FFCC"/>
                </a:solidFill>
              </a:rPr>
              <a:t>У пчёлки расписанье:</a:t>
            </a:r>
            <a:br>
              <a:rPr lang="ru-RU" dirty="0" smtClean="0">
                <a:solidFill>
                  <a:srgbClr val="00FFCC"/>
                </a:solidFill>
              </a:rPr>
            </a:br>
            <a:r>
              <a:rPr lang="ru-RU" dirty="0" smtClean="0">
                <a:solidFill>
                  <a:srgbClr val="00FFCC"/>
                </a:solidFill>
              </a:rPr>
              <a:t>Весь день нектар качает,</a:t>
            </a:r>
            <a:br>
              <a:rPr lang="ru-RU" dirty="0" smtClean="0">
                <a:solidFill>
                  <a:srgbClr val="00FFCC"/>
                </a:solidFill>
              </a:rPr>
            </a:br>
            <a:r>
              <a:rPr lang="ru-RU" dirty="0" smtClean="0">
                <a:solidFill>
                  <a:srgbClr val="00FFCC"/>
                </a:solidFill>
              </a:rPr>
              <a:t>А ночью отдыхает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228184" y="3501008"/>
            <a:ext cx="2520280" cy="258532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CC0099"/>
                </a:solidFill>
              </a:rPr>
              <a:t>Комарики песенку звонкую пели.</a:t>
            </a:r>
            <a:br>
              <a:rPr lang="ru-RU" dirty="0" smtClean="0">
                <a:solidFill>
                  <a:srgbClr val="CC0099"/>
                </a:solidFill>
              </a:rPr>
            </a:br>
            <a:r>
              <a:rPr lang="ru-RU" dirty="0" smtClean="0">
                <a:solidFill>
                  <a:srgbClr val="CC0099"/>
                </a:solidFill>
              </a:rPr>
              <a:t>Но всем почему-то они надоели.</a:t>
            </a:r>
            <a:br>
              <a:rPr lang="ru-RU" dirty="0" smtClean="0">
                <a:solidFill>
                  <a:srgbClr val="CC0099"/>
                </a:solidFill>
              </a:rPr>
            </a:br>
            <a:r>
              <a:rPr lang="ru-RU" dirty="0" smtClean="0">
                <a:solidFill>
                  <a:srgbClr val="CC0099"/>
                </a:solidFill>
              </a:rPr>
              <a:t>Ну, дайте ещё пожужжать, хоть немножко.</a:t>
            </a:r>
            <a:br>
              <a:rPr lang="ru-RU" dirty="0" smtClean="0">
                <a:solidFill>
                  <a:srgbClr val="CC0099"/>
                </a:solidFill>
              </a:rPr>
            </a:br>
            <a:r>
              <a:rPr lang="ru-RU" dirty="0" smtClean="0">
                <a:solidFill>
                  <a:srgbClr val="CC0099"/>
                </a:solidFill>
              </a:rPr>
              <a:t>Не надо так громко хлопать в ладошки!</a:t>
            </a:r>
            <a:endParaRPr lang="ru-RU" dirty="0">
              <a:solidFill>
                <a:srgbClr val="CC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8я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827584" y="0"/>
            <a:ext cx="484828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12160" y="620688"/>
            <a:ext cx="2880320" cy="46474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t"/>
            <a:endParaRPr lang="ru-RU" sz="2000" dirty="0" smtClean="0">
              <a:solidFill>
                <a:srgbClr val="3366FF"/>
              </a:solidFill>
            </a:endParaRPr>
          </a:p>
          <a:p>
            <a:pPr algn="ctr" fontAlgn="t"/>
            <a:r>
              <a:rPr lang="ru-RU" sz="2000" dirty="0" smtClean="0">
                <a:solidFill>
                  <a:srgbClr val="3366FF"/>
                </a:solidFill>
              </a:rPr>
              <a:t>Жук жужжит весь день подряд.</a:t>
            </a:r>
            <a:br>
              <a:rPr lang="ru-RU" sz="2000" dirty="0" smtClean="0">
                <a:solidFill>
                  <a:srgbClr val="3366FF"/>
                </a:solidFill>
              </a:rPr>
            </a:br>
            <a:r>
              <a:rPr lang="ru-RU" sz="2000" dirty="0" smtClean="0">
                <a:solidFill>
                  <a:srgbClr val="3366FF"/>
                </a:solidFill>
              </a:rPr>
              <a:t>Утром, вечером и днем,</a:t>
            </a:r>
            <a:br>
              <a:rPr lang="ru-RU" sz="2000" dirty="0" smtClean="0">
                <a:solidFill>
                  <a:srgbClr val="3366FF"/>
                </a:solidFill>
              </a:rPr>
            </a:br>
            <a:r>
              <a:rPr lang="ru-RU" sz="2000" dirty="0" smtClean="0">
                <a:solidFill>
                  <a:srgbClr val="3366FF"/>
                </a:solidFill>
              </a:rPr>
              <a:t>Все ему уже твердят:</a:t>
            </a:r>
            <a:br>
              <a:rPr lang="ru-RU" sz="2000" dirty="0" smtClean="0">
                <a:solidFill>
                  <a:srgbClr val="3366FF"/>
                </a:solidFill>
              </a:rPr>
            </a:br>
            <a:r>
              <a:rPr lang="ru-RU" sz="2000" dirty="0" smtClean="0">
                <a:solidFill>
                  <a:srgbClr val="3366FF"/>
                </a:solidFill>
              </a:rPr>
              <a:t>От тебя жужжит весь дом!</a:t>
            </a:r>
            <a:br>
              <a:rPr lang="ru-RU" sz="2000" dirty="0" smtClean="0">
                <a:solidFill>
                  <a:srgbClr val="3366FF"/>
                </a:solidFill>
              </a:rPr>
            </a:br>
            <a:r>
              <a:rPr lang="ru-RU" sz="2000" dirty="0" smtClean="0">
                <a:solidFill>
                  <a:srgbClr val="3366FF"/>
                </a:solidFill>
              </a:rPr>
              <a:t>А жуку жужжать не лень,</a:t>
            </a:r>
            <a:br>
              <a:rPr lang="ru-RU" sz="2000" dirty="0" smtClean="0">
                <a:solidFill>
                  <a:srgbClr val="3366FF"/>
                </a:solidFill>
              </a:rPr>
            </a:br>
            <a:r>
              <a:rPr lang="ru-RU" sz="2000" dirty="0" smtClean="0">
                <a:solidFill>
                  <a:srgbClr val="3366FF"/>
                </a:solidFill>
              </a:rPr>
              <a:t>Он так развлекается,</a:t>
            </a:r>
            <a:br>
              <a:rPr lang="ru-RU" sz="2000" dirty="0" smtClean="0">
                <a:solidFill>
                  <a:srgbClr val="3366FF"/>
                </a:solidFill>
              </a:rPr>
            </a:br>
            <a:r>
              <a:rPr lang="ru-RU" sz="2000" dirty="0" smtClean="0">
                <a:solidFill>
                  <a:srgbClr val="3366FF"/>
                </a:solidFill>
              </a:rPr>
              <a:t>И жужжит он целый день,</a:t>
            </a:r>
            <a:br>
              <a:rPr lang="ru-RU" sz="2000" dirty="0" smtClean="0">
                <a:solidFill>
                  <a:srgbClr val="3366FF"/>
                </a:solidFill>
              </a:rPr>
            </a:br>
            <a:r>
              <a:rPr lang="ru-RU" sz="2000" dirty="0" smtClean="0">
                <a:solidFill>
                  <a:srgbClr val="3366FF"/>
                </a:solidFill>
              </a:rPr>
              <a:t>И не заикается!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51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Lenovo</cp:lastModifiedBy>
  <cp:revision>10</cp:revision>
  <dcterms:created xsi:type="dcterms:W3CDTF">2020-04-30T19:19:11Z</dcterms:created>
  <dcterms:modified xsi:type="dcterms:W3CDTF">2020-05-07T10:27:08Z</dcterms:modified>
</cp:coreProperties>
</file>