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22.04.2020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22.04.2020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6.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talkingpolls.com/images/ocean-clipart-border-3.jpg"/>
          <p:cNvPicPr>
            <a:picLocks noChangeAspect="1" noChangeArrowheads="1"/>
          </p:cNvPicPr>
          <p:nvPr/>
        </p:nvPicPr>
        <p:blipFill>
          <a:blip r:embed="rId2" cstate="print"/>
          <a:srcRect/>
          <a:stretch>
            <a:fillRect/>
          </a:stretch>
        </p:blipFill>
        <p:spPr bwMode="auto">
          <a:xfrm>
            <a:off x="0" y="0"/>
            <a:ext cx="9144000" cy="6894993"/>
          </a:xfrm>
          <a:prstGeom prst="rect">
            <a:avLst/>
          </a:prstGeom>
          <a:noFill/>
        </p:spPr>
      </p:pic>
      <p:sp>
        <p:nvSpPr>
          <p:cNvPr id="2" name="Заголовок 1"/>
          <p:cNvSpPr>
            <a:spLocks noGrp="1"/>
          </p:cNvSpPr>
          <p:nvPr>
            <p:ph type="ctrTitle"/>
          </p:nvPr>
        </p:nvSpPr>
        <p:spPr/>
        <p:txBody>
          <a:bodyPr>
            <a:noAutofit/>
          </a:bodyPr>
          <a:lstStyle/>
          <a:p>
            <a:r>
              <a:rPr lang="ru-RU" sz="2400" b="1" dirty="0" smtClean="0">
                <a:latin typeface="Comic Sans MS" pitchFamily="66" charset="0"/>
              </a:rPr>
              <a:t>Коммуникативная - игровая </a:t>
            </a:r>
            <a:r>
              <a:rPr lang="ru-RU" sz="2400" b="1" dirty="0" smtClean="0">
                <a:latin typeface="Comic Sans MS" pitchFamily="66" charset="0"/>
              </a:rPr>
              <a:t/>
            </a:r>
            <a:br>
              <a:rPr lang="ru-RU" sz="2400" b="1" dirty="0" smtClean="0">
                <a:latin typeface="Comic Sans MS" pitchFamily="66" charset="0"/>
              </a:rPr>
            </a:br>
            <a:r>
              <a:rPr lang="ru-RU" sz="2400" b="1" dirty="0" smtClean="0">
                <a:latin typeface="Comic Sans MS" pitchFamily="66" charset="0"/>
              </a:rPr>
              <a:t>деятельность</a:t>
            </a:r>
            <a:r>
              <a:rPr lang="ru-RU" sz="2400" dirty="0" smtClean="0">
                <a:latin typeface="Comic Sans MS" pitchFamily="66" charset="0"/>
              </a:rPr>
              <a:t/>
            </a:r>
            <a:br>
              <a:rPr lang="ru-RU" sz="2400" dirty="0" smtClean="0">
                <a:latin typeface="Comic Sans MS" pitchFamily="66" charset="0"/>
              </a:rPr>
            </a:br>
            <a:r>
              <a:rPr lang="ru-RU" sz="2400" b="1" dirty="0" smtClean="0">
                <a:latin typeface="Comic Sans MS" pitchFamily="66" charset="0"/>
              </a:rPr>
              <a:t> </a:t>
            </a:r>
            <a:r>
              <a:rPr lang="ru-RU" sz="2400" dirty="0" smtClean="0">
                <a:latin typeface="Comic Sans MS" pitchFamily="66" charset="0"/>
              </a:rPr>
              <a:t/>
            </a:r>
            <a:br>
              <a:rPr lang="ru-RU" sz="2400" dirty="0" smtClean="0">
                <a:latin typeface="Comic Sans MS" pitchFamily="66" charset="0"/>
              </a:rPr>
            </a:br>
            <a:r>
              <a:rPr lang="ru-RU" sz="2400" b="1" dirty="0" smtClean="0">
                <a:latin typeface="Comic Sans MS" pitchFamily="66" charset="0"/>
              </a:rPr>
              <a:t> </a:t>
            </a:r>
            <a:r>
              <a:rPr lang="ru-RU" sz="2400" b="1" dirty="0" smtClean="0">
                <a:latin typeface="Comic Sans MS" pitchFamily="66" charset="0"/>
              </a:rPr>
              <a:t>"Путешествие в подводный мир"</a:t>
            </a:r>
            <a:r>
              <a:rPr lang="ru-RU" sz="2400" dirty="0" smtClean="0">
                <a:latin typeface="Comic Sans MS" pitchFamily="66" charset="0"/>
              </a:rPr>
              <a:t/>
            </a:r>
            <a:br>
              <a:rPr lang="ru-RU" sz="2400" dirty="0" smtClean="0">
                <a:latin typeface="Comic Sans MS" pitchFamily="66" charset="0"/>
              </a:rPr>
            </a:br>
            <a:endParaRPr lang="ru-RU" sz="2400" dirty="0">
              <a:latin typeface="Comic Sans MS"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179512" y="404664"/>
            <a:ext cx="3483386" cy="5832648"/>
          </a:xfrm>
          <a:prstGeom prst="rect">
            <a:avLst/>
          </a:prstGeom>
          <a:noFill/>
        </p:spPr>
      </p:pic>
      <p:sp>
        <p:nvSpPr>
          <p:cNvPr id="6" name="Скругленный прямоугольник 5"/>
          <p:cNvSpPr/>
          <p:nvPr/>
        </p:nvSpPr>
        <p:spPr>
          <a:xfrm>
            <a:off x="3707904" y="404664"/>
            <a:ext cx="5040560" cy="489654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ru-RU" sz="2000" dirty="0" smtClean="0"/>
              <a:t>Рыба живет в воде. На суше жить не может. Глаза есть, да не мигает. «Крылья» есть, да не летает. Что это за крылья? </a:t>
            </a:r>
            <a:r>
              <a:rPr lang="ru-RU" sz="2000" dirty="0" smtClean="0">
                <a:solidFill>
                  <a:srgbClr val="FF0000"/>
                </a:solidFill>
              </a:rPr>
              <a:t>(плавники). </a:t>
            </a:r>
            <a:r>
              <a:rPr lang="ru-RU" sz="2000" dirty="0" smtClean="0"/>
              <a:t>Не ходит, не летает, но двигается быстро. Как она перемещается? </a:t>
            </a:r>
            <a:r>
              <a:rPr lang="ru-RU" sz="2000" dirty="0" smtClean="0">
                <a:solidFill>
                  <a:srgbClr val="FF0000"/>
                </a:solidFill>
              </a:rPr>
              <a:t>(плавает). </a:t>
            </a:r>
            <a:r>
              <a:rPr lang="ru-RU" sz="2000" dirty="0" smtClean="0"/>
              <a:t>Есть хвост. Для чего рыбам хвост </a:t>
            </a:r>
            <a:r>
              <a:rPr lang="ru-RU" sz="2000" dirty="0" smtClean="0">
                <a:solidFill>
                  <a:srgbClr val="FF0000"/>
                </a:solidFill>
              </a:rPr>
              <a:t>(руль). </a:t>
            </a:r>
            <a:r>
              <a:rPr lang="ru-RU" sz="2000" dirty="0" smtClean="0"/>
              <a:t>Одежда из «монеток». Из каких монеток эта одежда? </a:t>
            </a:r>
            <a:r>
              <a:rPr lang="ru-RU" sz="2000" dirty="0" smtClean="0">
                <a:solidFill>
                  <a:srgbClr val="FF0000"/>
                </a:solidFill>
              </a:rPr>
              <a:t>(это чешуя). </a:t>
            </a:r>
            <a:r>
              <a:rPr lang="ru-RU" sz="2000" dirty="0" smtClean="0"/>
              <a:t>Рыба живет в воде. Где может жить рыба? </a:t>
            </a:r>
            <a:r>
              <a:rPr lang="ru-RU" sz="2000" dirty="0" smtClean="0">
                <a:solidFill>
                  <a:srgbClr val="FF0000"/>
                </a:solidFill>
              </a:rPr>
              <a:t>(в аквариуме, в море и т. д.)</a:t>
            </a:r>
            <a:r>
              <a:rPr lang="ru-RU" sz="2000" dirty="0" smtClean="0"/>
              <a:t>. Как называются рыбы, живущие в море </a:t>
            </a:r>
            <a:r>
              <a:rPr lang="ru-RU" sz="2000" dirty="0" smtClean="0">
                <a:solidFill>
                  <a:srgbClr val="FF0000"/>
                </a:solidFill>
              </a:rPr>
              <a:t>(морские), в реке..., в аквариуме...</a:t>
            </a:r>
            <a:endParaRPr lang="ru-RU" sz="20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179512" y="404664"/>
            <a:ext cx="3483386" cy="5832648"/>
          </a:xfrm>
          <a:prstGeom prst="rect">
            <a:avLst/>
          </a:prstGeom>
          <a:noFill/>
        </p:spPr>
      </p:pic>
      <p:sp>
        <p:nvSpPr>
          <p:cNvPr id="6" name="Скругленный прямоугольник 5"/>
          <p:cNvSpPr/>
          <p:nvPr/>
        </p:nvSpPr>
        <p:spPr>
          <a:xfrm>
            <a:off x="3563888" y="3140968"/>
            <a:ext cx="4824536" cy="345638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r>
              <a:rPr lang="ru-RU" sz="2000" b="1" dirty="0" smtClean="0"/>
              <a:t>«</a:t>
            </a:r>
            <a:r>
              <a:rPr lang="ru-RU" sz="2000" b="1" dirty="0" smtClean="0"/>
              <a:t>Описательный рассказ о рыбе»</a:t>
            </a:r>
            <a:br>
              <a:rPr lang="ru-RU" sz="2000" b="1" dirty="0" smtClean="0"/>
            </a:br>
            <a:r>
              <a:rPr lang="ru-RU" sz="2000" dirty="0" smtClean="0"/>
              <a:t/>
            </a:r>
            <a:br>
              <a:rPr lang="ru-RU" sz="2000" dirty="0" smtClean="0"/>
            </a:br>
            <a:r>
              <a:rPr lang="ru-RU" sz="2000" dirty="0" smtClean="0"/>
              <a:t>«Это рыба морской окунь. У нее есть голова, рот, глаза, туловище, хвост, плавники. Туловище покрыто чешуей, похожей на монетки. Дышит рыба жабрами. Живет в море. Окунь – хищник питается мелкими морскими обитателями. Детки появляются из икринок».</a:t>
            </a:r>
            <a:br>
              <a:rPr lang="ru-RU" sz="2000" dirty="0" smtClean="0"/>
            </a:br>
            <a:r>
              <a:rPr lang="ru-RU" sz="2000" dirty="0" smtClean="0"/>
              <a:t/>
            </a:r>
            <a:br>
              <a:rPr lang="ru-RU" sz="2000" dirty="0" smtClean="0"/>
            </a:br>
            <a:endParaRPr lang="ru-RU" sz="2000" dirty="0">
              <a:solidFill>
                <a:srgbClr val="FF0000"/>
              </a:solidFill>
            </a:endParaRPr>
          </a:p>
        </p:txBody>
      </p:sp>
      <p:pic>
        <p:nvPicPr>
          <p:cNvPr id="23556" name="Picture 4" descr="https://upload.wikimedia.org/wikipedia/commons/thumb/5/5e/Annual_report_%281903%29_%2814751643202%29_Sebastes_marinus.png/1200px-Annual_report_%281903%29_%2814751643202%29_Sebastes_marinus.p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491880" y="188640"/>
            <a:ext cx="5160574" cy="290282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4005064"/>
            <a:ext cx="4824536" cy="252028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ctr"/>
            <a:r>
              <a:rPr lang="ru-RU" sz="1600" b="1" dirty="0" smtClean="0"/>
              <a:t>Это </a:t>
            </a:r>
            <a:r>
              <a:rPr lang="ru-RU" sz="1600" b="1" dirty="0" smtClean="0"/>
              <a:t>морской конек</a:t>
            </a:r>
            <a:r>
              <a:rPr lang="ru-RU" sz="1600" b="1" dirty="0" smtClean="0"/>
              <a:t>.</a:t>
            </a:r>
            <a:r>
              <a:rPr lang="ru-RU" sz="1600" dirty="0" smtClean="0"/>
              <a:t/>
            </a:r>
            <a:br>
              <a:rPr lang="ru-RU" sz="1600" dirty="0" smtClean="0"/>
            </a:br>
            <a:r>
              <a:rPr lang="ru-RU" sz="1600" dirty="0" smtClean="0"/>
              <a:t>Он обитает в морях. Голова у него точь-в-точь лошадиная, а чешуи нет, тело покрыто твердыми костяными пластинками. Загнутым наперед хвостиком морской конек цепляется за стебли морской травы. Рот у конька трубочкой, которой он засасывает червячков, рачков и прочую мелкую живность.</a:t>
            </a:r>
          </a:p>
          <a:p>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467544" y="260648"/>
            <a:ext cx="8316416"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dirty="0" smtClean="0">
                <a:latin typeface="Times New Roman" pitchFamily="18" charset="0"/>
                <a:ea typeface="Calibri" pitchFamily="34" charset="0"/>
                <a:cs typeface="Times New Roman" pitchFamily="18" charset="0"/>
              </a:rPr>
              <a:t>С</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оставить из частей 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3" name="Picture 3" descr="https://i.pinimg.com/originals/7e/d3/6e/7ed36e59c24a1429c0c9b13c9034a205.png"/>
          <p:cNvPicPr>
            <a:picLocks noChangeAspect="1" noChangeArrowheads="1"/>
          </p:cNvPicPr>
          <p:nvPr/>
        </p:nvPicPr>
        <p:blipFill>
          <a:blip r:embed="rId4" cstate="print"/>
          <a:srcRect b="72500"/>
          <a:stretch>
            <a:fillRect/>
          </a:stretch>
        </p:blipFill>
        <p:spPr bwMode="auto">
          <a:xfrm>
            <a:off x="3635896" y="1124744"/>
            <a:ext cx="1611179" cy="792088"/>
          </a:xfrm>
          <a:prstGeom prst="rect">
            <a:avLst/>
          </a:prstGeom>
          <a:noFill/>
        </p:spPr>
      </p:pic>
      <p:pic>
        <p:nvPicPr>
          <p:cNvPr id="9" name="Picture 3" descr="https://i.pinimg.com/originals/7e/d3/6e/7ed36e59c24a1429c0c9b13c9034a205.png"/>
          <p:cNvPicPr>
            <a:picLocks noChangeAspect="1" noChangeArrowheads="1"/>
          </p:cNvPicPr>
          <p:nvPr/>
        </p:nvPicPr>
        <p:blipFill>
          <a:blip r:embed="rId4" cstate="print"/>
          <a:srcRect t="27500" b="47500"/>
          <a:stretch>
            <a:fillRect/>
          </a:stretch>
        </p:blipFill>
        <p:spPr bwMode="auto">
          <a:xfrm>
            <a:off x="6300192" y="1412776"/>
            <a:ext cx="1611179" cy="720080"/>
          </a:xfrm>
          <a:prstGeom prst="rect">
            <a:avLst/>
          </a:prstGeom>
          <a:noFill/>
        </p:spPr>
      </p:pic>
      <p:pic>
        <p:nvPicPr>
          <p:cNvPr id="10" name="Picture 3" descr="https://i.pinimg.com/originals/7e/d3/6e/7ed36e59c24a1429c0c9b13c9034a205.png"/>
          <p:cNvPicPr>
            <a:picLocks noChangeAspect="1" noChangeArrowheads="1"/>
          </p:cNvPicPr>
          <p:nvPr/>
        </p:nvPicPr>
        <p:blipFill>
          <a:blip r:embed="rId4" cstate="print"/>
          <a:srcRect t="52500" b="30000"/>
          <a:stretch>
            <a:fillRect/>
          </a:stretch>
        </p:blipFill>
        <p:spPr bwMode="auto">
          <a:xfrm>
            <a:off x="3995936" y="2708920"/>
            <a:ext cx="1611179" cy="504056"/>
          </a:xfrm>
          <a:prstGeom prst="rect">
            <a:avLst/>
          </a:prstGeom>
          <a:noFill/>
        </p:spPr>
      </p:pic>
      <p:pic>
        <p:nvPicPr>
          <p:cNvPr id="11" name="Picture 3" descr="https://i.pinimg.com/originals/7e/d3/6e/7ed36e59c24a1429c0c9b13c9034a205.png"/>
          <p:cNvPicPr>
            <a:picLocks noChangeAspect="1" noChangeArrowheads="1"/>
          </p:cNvPicPr>
          <p:nvPr/>
        </p:nvPicPr>
        <p:blipFill>
          <a:blip r:embed="rId4" cstate="print"/>
          <a:srcRect t="70000"/>
          <a:stretch>
            <a:fillRect/>
          </a:stretch>
        </p:blipFill>
        <p:spPr bwMode="auto">
          <a:xfrm>
            <a:off x="6012160" y="2636912"/>
            <a:ext cx="1611179" cy="86409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flipH="1">
            <a:off x="5436096" y="0"/>
            <a:ext cx="3483386" cy="5832648"/>
          </a:xfrm>
          <a:prstGeom prst="rect">
            <a:avLst/>
          </a:prstGeom>
          <a:noFill/>
        </p:spPr>
      </p:pic>
      <p:sp>
        <p:nvSpPr>
          <p:cNvPr id="6" name="Скругленный прямоугольник 5"/>
          <p:cNvSpPr/>
          <p:nvPr/>
        </p:nvSpPr>
        <p:spPr>
          <a:xfrm>
            <a:off x="467544" y="332656"/>
            <a:ext cx="4824536" cy="568863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just"/>
            <a:r>
              <a:rPr lang="ru-RU" dirty="0" smtClean="0"/>
              <a:t>Морские коньки очень интересные создания! Они ведут малоподвижный образ жизни, прикрепляясь гибкими хвостами к стеблям растений. Морские коньки меняют окраску тела, полностью сливаясь с фоном. Они подстраивают цвет своих чешуек под цвет кораллов или водорослей, из-за чего их практически не видно. Так они защищают себя от хищников и маскируются во время охоты за пищей.</a:t>
            </a:r>
            <a:br>
              <a:rPr lang="ru-RU" dirty="0" smtClean="0"/>
            </a:br>
            <a:r>
              <a:rPr lang="ru-RU" dirty="0" smtClean="0"/>
              <a:t>Коньки могут передвигаться «верхом» на рыбах. Благодаря своему изогнутому хвосту, морские коньки могут путешествовать на большие расстояния. Они хватаются за плавники окуня и держаться до тех пор, пока рыба не заплывет в заросли водорослей.</a:t>
            </a:r>
            <a:r>
              <a:rPr lang="ru-RU" sz="2000" dirty="0" smtClean="0"/>
              <a:t/>
            </a:r>
            <a:br>
              <a:rPr lang="ru-RU" sz="2000" dirty="0" smtClean="0"/>
            </a:br>
            <a:endParaRPr lang="ru-RU" sz="2000"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4941168"/>
            <a:ext cx="4824536" cy="1584176"/>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ctr"/>
            <a:r>
              <a:rPr lang="ru-RU" sz="1600" b="1" dirty="0" smtClean="0"/>
              <a:t>Морская звезда</a:t>
            </a:r>
            <a:r>
              <a:rPr lang="ru-RU" sz="1600" dirty="0" smtClean="0"/>
              <a:t/>
            </a:r>
            <a:br>
              <a:rPr lang="ru-RU" sz="1600" dirty="0" smtClean="0"/>
            </a:br>
            <a:r>
              <a:rPr lang="ru-RU" sz="1600" dirty="0" smtClean="0"/>
              <a:t>Она похожа на звезду, у неё пять лучей. В случае опасности морская звезда может отбросить часть своего тела. Она хищник питается моллюсками и морскими ежами.</a:t>
            </a:r>
            <a:br>
              <a:rPr lang="ru-RU" sz="16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467544" y="260648"/>
            <a:ext cx="8316416"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dirty="0" smtClean="0">
                <a:latin typeface="Times New Roman" pitchFamily="18" charset="0"/>
                <a:ea typeface="Calibri" pitchFamily="34" charset="0"/>
                <a:cs typeface="Times New Roman" pitchFamily="18" charset="0"/>
              </a:rPr>
              <a:t>С</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оставить из частей 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6628" name="Picture 4" descr="http://pngimg.com/uploads/starfish/starfish_PNG35.png"/>
          <p:cNvPicPr>
            <a:picLocks noChangeAspect="1" noChangeArrowheads="1"/>
          </p:cNvPicPr>
          <p:nvPr/>
        </p:nvPicPr>
        <p:blipFill>
          <a:blip r:embed="rId4" cstate="print"/>
          <a:srcRect r="50301" b="44231"/>
          <a:stretch>
            <a:fillRect/>
          </a:stretch>
        </p:blipFill>
        <p:spPr bwMode="auto">
          <a:xfrm>
            <a:off x="6372200" y="2492896"/>
            <a:ext cx="1944217" cy="2088232"/>
          </a:xfrm>
          <a:prstGeom prst="rect">
            <a:avLst/>
          </a:prstGeom>
          <a:noFill/>
        </p:spPr>
      </p:pic>
      <p:pic>
        <p:nvPicPr>
          <p:cNvPr id="13" name="Picture 4" descr="http://pngimg.com/uploads/starfish/starfish_PNG35.png"/>
          <p:cNvPicPr>
            <a:picLocks noChangeAspect="1" noChangeArrowheads="1"/>
          </p:cNvPicPr>
          <p:nvPr/>
        </p:nvPicPr>
        <p:blipFill>
          <a:blip r:embed="rId4" cstate="print"/>
          <a:srcRect l="49699" b="42308"/>
          <a:stretch>
            <a:fillRect/>
          </a:stretch>
        </p:blipFill>
        <p:spPr bwMode="auto">
          <a:xfrm>
            <a:off x="5292080" y="1268760"/>
            <a:ext cx="1967760" cy="2160240"/>
          </a:xfrm>
          <a:prstGeom prst="rect">
            <a:avLst/>
          </a:prstGeom>
          <a:noFill/>
        </p:spPr>
      </p:pic>
      <p:pic>
        <p:nvPicPr>
          <p:cNvPr id="14" name="Picture 4" descr="http://pngimg.com/uploads/starfish/starfish_PNG35.png"/>
          <p:cNvPicPr>
            <a:picLocks noChangeAspect="1" noChangeArrowheads="1"/>
          </p:cNvPicPr>
          <p:nvPr/>
        </p:nvPicPr>
        <p:blipFill>
          <a:blip r:embed="rId4" cstate="print"/>
          <a:srcRect t="55769" r="50301"/>
          <a:stretch>
            <a:fillRect/>
          </a:stretch>
        </p:blipFill>
        <p:spPr bwMode="auto">
          <a:xfrm>
            <a:off x="2843808" y="1268760"/>
            <a:ext cx="1944217" cy="1656184"/>
          </a:xfrm>
          <a:prstGeom prst="rect">
            <a:avLst/>
          </a:prstGeom>
          <a:noFill/>
        </p:spPr>
      </p:pic>
      <p:pic>
        <p:nvPicPr>
          <p:cNvPr id="15" name="Picture 4" descr="http://pngimg.com/uploads/starfish/starfish_PNG35.png"/>
          <p:cNvPicPr>
            <a:picLocks noChangeAspect="1" noChangeArrowheads="1"/>
          </p:cNvPicPr>
          <p:nvPr/>
        </p:nvPicPr>
        <p:blipFill>
          <a:blip r:embed="rId4" cstate="print"/>
          <a:srcRect l="49699" t="55769"/>
          <a:stretch>
            <a:fillRect/>
          </a:stretch>
        </p:blipFill>
        <p:spPr bwMode="auto">
          <a:xfrm>
            <a:off x="3635896" y="3140968"/>
            <a:ext cx="1967760" cy="1656184"/>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4509120"/>
            <a:ext cx="4824536" cy="201622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just"/>
            <a:r>
              <a:rPr lang="ru-RU" sz="1600" b="1" dirty="0" smtClean="0"/>
              <a:t>Краб</a:t>
            </a:r>
            <a:r>
              <a:rPr lang="ru-RU" sz="1600" dirty="0" smtClean="0"/>
              <a:t/>
            </a:r>
            <a:br>
              <a:rPr lang="ru-RU" sz="1600" dirty="0" smtClean="0"/>
            </a:br>
            <a:r>
              <a:rPr lang="ru-RU" sz="1600" dirty="0" smtClean="0"/>
              <a:t>Крабы ползают по дну тёплых морей. У них широкое и короткое тело. У крабов пять пар ножек. Передние - клешни, ими краб может разрезать пищу на кусочки. Краб собирает всё, что попадается на пути: раковины, рыбьи головы, осколки стекла и складывает на спину. Так он спасается от врагов.</a:t>
            </a:r>
            <a:br>
              <a:rPr lang="ru-RU" sz="16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467544" y="260648"/>
            <a:ext cx="8316416"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dirty="0" smtClean="0">
                <a:latin typeface="Times New Roman" pitchFamily="18" charset="0"/>
                <a:ea typeface="Calibri" pitchFamily="34" charset="0"/>
                <a:cs typeface="Times New Roman" pitchFamily="18" charset="0"/>
              </a:rPr>
              <a:t>С</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оставить из частей 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8674" name="Picture 2" descr="https://i.pinimg.com/originals/c7/0b/ab/c70bab35c962daf32699edbb55a08614.jpg"/>
          <p:cNvPicPr>
            <a:picLocks noChangeAspect="1" noChangeArrowheads="1"/>
          </p:cNvPicPr>
          <p:nvPr/>
        </p:nvPicPr>
        <p:blipFill>
          <a:blip r:embed="rId4" cstate="print">
            <a:clrChange>
              <a:clrFrom>
                <a:srgbClr val="FFFFFF"/>
              </a:clrFrom>
              <a:clrTo>
                <a:srgbClr val="FFFFFF">
                  <a:alpha val="0"/>
                </a:srgbClr>
              </a:clrTo>
            </a:clrChange>
          </a:blip>
          <a:srcRect l="49660" b="51111"/>
          <a:stretch>
            <a:fillRect/>
          </a:stretch>
        </p:blipFill>
        <p:spPr bwMode="auto">
          <a:xfrm>
            <a:off x="3851920" y="2564904"/>
            <a:ext cx="2408802" cy="1584176"/>
          </a:xfrm>
          <a:prstGeom prst="rect">
            <a:avLst/>
          </a:prstGeom>
          <a:noFill/>
        </p:spPr>
      </p:pic>
      <p:pic>
        <p:nvPicPr>
          <p:cNvPr id="12" name="Picture 2" descr="https://i.pinimg.com/originals/c7/0b/ab/c70bab35c962daf32699edbb55a08614.jpg"/>
          <p:cNvPicPr>
            <a:picLocks noChangeAspect="1" noChangeArrowheads="1"/>
          </p:cNvPicPr>
          <p:nvPr/>
        </p:nvPicPr>
        <p:blipFill>
          <a:blip r:embed="rId4" cstate="print">
            <a:clrChange>
              <a:clrFrom>
                <a:srgbClr val="FFFFFF"/>
              </a:clrFrom>
              <a:clrTo>
                <a:srgbClr val="FFFFFF">
                  <a:alpha val="0"/>
                </a:srgbClr>
              </a:clrTo>
            </a:clrChange>
          </a:blip>
          <a:srcRect l="49660" t="48889"/>
          <a:stretch>
            <a:fillRect/>
          </a:stretch>
        </p:blipFill>
        <p:spPr bwMode="auto">
          <a:xfrm>
            <a:off x="6228184" y="2780928"/>
            <a:ext cx="2408802" cy="1656184"/>
          </a:xfrm>
          <a:prstGeom prst="rect">
            <a:avLst/>
          </a:prstGeom>
          <a:noFill/>
        </p:spPr>
      </p:pic>
      <p:pic>
        <p:nvPicPr>
          <p:cNvPr id="16" name="Picture 2" descr="https://i.pinimg.com/originals/c7/0b/ab/c70bab35c962daf32699edbb55a08614.jpg"/>
          <p:cNvPicPr>
            <a:picLocks noChangeAspect="1" noChangeArrowheads="1"/>
          </p:cNvPicPr>
          <p:nvPr/>
        </p:nvPicPr>
        <p:blipFill>
          <a:blip r:embed="rId4" cstate="print">
            <a:clrChange>
              <a:clrFrom>
                <a:srgbClr val="FFFFFF"/>
              </a:clrFrom>
              <a:clrTo>
                <a:srgbClr val="FFFFFF">
                  <a:alpha val="0"/>
                </a:srgbClr>
              </a:clrTo>
            </a:clrChange>
          </a:blip>
          <a:srcRect r="50340" b="48889"/>
          <a:stretch>
            <a:fillRect/>
          </a:stretch>
        </p:blipFill>
        <p:spPr bwMode="auto">
          <a:xfrm>
            <a:off x="6012160" y="764704"/>
            <a:ext cx="2376264" cy="1656184"/>
          </a:xfrm>
          <a:prstGeom prst="rect">
            <a:avLst/>
          </a:prstGeom>
          <a:noFill/>
        </p:spPr>
      </p:pic>
      <p:pic>
        <p:nvPicPr>
          <p:cNvPr id="17" name="Picture 2" descr="https://i.pinimg.com/originals/c7/0b/ab/c70bab35c962daf32699edbb55a08614.jpg"/>
          <p:cNvPicPr>
            <a:picLocks noChangeAspect="1" noChangeArrowheads="1"/>
          </p:cNvPicPr>
          <p:nvPr/>
        </p:nvPicPr>
        <p:blipFill>
          <a:blip r:embed="rId4" cstate="print">
            <a:clrChange>
              <a:clrFrom>
                <a:srgbClr val="FFFFFF"/>
              </a:clrFrom>
              <a:clrTo>
                <a:srgbClr val="FFFFFF">
                  <a:alpha val="0"/>
                </a:srgbClr>
              </a:clrTo>
            </a:clrChange>
          </a:blip>
          <a:srcRect t="51111" r="50340"/>
          <a:stretch>
            <a:fillRect/>
          </a:stretch>
        </p:blipFill>
        <p:spPr bwMode="auto">
          <a:xfrm>
            <a:off x="2699792" y="1340768"/>
            <a:ext cx="2376264" cy="158417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4941168"/>
            <a:ext cx="4824536" cy="1584176"/>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ctr"/>
            <a:r>
              <a:rPr lang="ru-RU" sz="1600" b="1" dirty="0" smtClean="0"/>
              <a:t>Морской ёж</a:t>
            </a:r>
            <a:r>
              <a:rPr lang="ru-RU" sz="1600" dirty="0" smtClean="0"/>
              <a:t/>
            </a:r>
            <a:br>
              <a:rPr lang="ru-RU" sz="1600" dirty="0" smtClean="0"/>
            </a:br>
            <a:r>
              <a:rPr lang="ru-RU" sz="1600" dirty="0" smtClean="0"/>
              <a:t>Тело морского ежа покрыто панцирем, из которого торчат иголки. Иголки очень тонкие и острые. С помощью игл они защищаются от врагов и передвигаются. Маленькие рыбёшки прячутся в его иголках. Морские ежи ядовиты.</a:t>
            </a:r>
            <a:br>
              <a:rPr lang="ru-RU" sz="16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467544" y="260648"/>
            <a:ext cx="8316416"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ru-RU" sz="2000" dirty="0" smtClean="0">
                <a:latin typeface="Times New Roman" pitchFamily="18" charset="0"/>
                <a:ea typeface="Calibri" pitchFamily="34" charset="0"/>
                <a:cs typeface="Times New Roman" pitchFamily="18" charset="0"/>
              </a:rPr>
              <a:t>С</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оставить из частей 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AutoShape 2"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0" name="AutoShape 4"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9702" name="Picture 6" descr="https://pleroma.soykaf.com/proxy/4YB8tzl_Tym2v27QFGo16uRV3BE/aHR0cHM6Ly9jZi5tYXN0b2hvc3QuY29tL3YxL0FVVEhfOTFlYjM3ODE0OTM2NDkwYzk1ZGE3Yjg1OTkzY2MyZmYvZm9zc3RvZG9uL2N1c3RvbV9lbW9qaXMvaW1hZ2VzLzAwMC8wNTkvNjE1L29yaWdpbmFsL2RiMjA4Y2E4NTAyODc0ZWUucG5n/db208ca8502874ee.png"/>
          <p:cNvPicPr>
            <a:picLocks noChangeAspect="1" noChangeArrowheads="1"/>
          </p:cNvPicPr>
          <p:nvPr/>
        </p:nvPicPr>
        <p:blipFill>
          <a:blip r:embed="rId4" cstate="print"/>
          <a:srcRect r="46088" b="52131"/>
          <a:stretch>
            <a:fillRect/>
          </a:stretch>
        </p:blipFill>
        <p:spPr bwMode="auto">
          <a:xfrm>
            <a:off x="5868144" y="2708920"/>
            <a:ext cx="2448272" cy="1872208"/>
          </a:xfrm>
          <a:prstGeom prst="rect">
            <a:avLst/>
          </a:prstGeom>
          <a:noFill/>
        </p:spPr>
      </p:pic>
      <p:pic>
        <p:nvPicPr>
          <p:cNvPr id="16" name="Picture 6" descr="https://pleroma.soykaf.com/proxy/4YB8tzl_Tym2v27QFGo16uRV3BE/aHR0cHM6Ly9jZi5tYXN0b2hvc3QuY29tL3YxL0FVVEhfOTFlYjM3ODE0OTM2NDkwYzk1ZGE3Yjg1OTkzY2MyZmYvZm9zc3RvZG9uL2N1c3RvbV9lbW9qaXMvaW1hZ2VzLzAwMC8wNTkvNjE1L29yaWdpbmFsL2RiMjA4Y2E4NTAyODc0ZWUucG5n/db208ca8502874ee.png"/>
          <p:cNvPicPr>
            <a:picLocks noChangeAspect="1" noChangeArrowheads="1"/>
          </p:cNvPicPr>
          <p:nvPr/>
        </p:nvPicPr>
        <p:blipFill>
          <a:blip r:embed="rId4" cstate="print"/>
          <a:srcRect l="52327" b="52131"/>
          <a:stretch>
            <a:fillRect/>
          </a:stretch>
        </p:blipFill>
        <p:spPr bwMode="auto">
          <a:xfrm>
            <a:off x="3779912" y="2708920"/>
            <a:ext cx="2164960" cy="1872208"/>
          </a:xfrm>
          <a:prstGeom prst="rect">
            <a:avLst/>
          </a:prstGeom>
          <a:noFill/>
        </p:spPr>
      </p:pic>
      <p:pic>
        <p:nvPicPr>
          <p:cNvPr id="17" name="Picture 6" descr="https://pleroma.soykaf.com/proxy/4YB8tzl_Tym2v27QFGo16uRV3BE/aHR0cHM6Ly9jZi5tYXN0b2hvc3QuY29tL3YxL0FVVEhfOTFlYjM3ODE0OTM2NDkwYzk1ZGE3Yjg1OTkzY2MyZmYvZm9zc3RvZG9uL2N1c3RvbV9lbW9qaXMvaW1hZ2VzLzAwMC8wNTkvNjE1L29yaWdpbmFsL2RiMjA4Y2E4NTAyODc0ZWUucG5n/db208ca8502874ee.png"/>
          <p:cNvPicPr>
            <a:picLocks noChangeAspect="1" noChangeArrowheads="1"/>
          </p:cNvPicPr>
          <p:nvPr/>
        </p:nvPicPr>
        <p:blipFill>
          <a:blip r:embed="rId4" cstate="print"/>
          <a:srcRect t="47869" r="46088"/>
          <a:stretch>
            <a:fillRect/>
          </a:stretch>
        </p:blipFill>
        <p:spPr bwMode="auto">
          <a:xfrm>
            <a:off x="5652120" y="908720"/>
            <a:ext cx="2448272" cy="2038921"/>
          </a:xfrm>
          <a:prstGeom prst="rect">
            <a:avLst/>
          </a:prstGeom>
          <a:noFill/>
        </p:spPr>
      </p:pic>
      <p:pic>
        <p:nvPicPr>
          <p:cNvPr id="18" name="Picture 6" descr="https://pleroma.soykaf.com/proxy/4YB8tzl_Tym2v27QFGo16uRV3BE/aHR0cHM6Ly9jZi5tYXN0b2hvc3QuY29tL3YxL0FVVEhfOTFlYjM3ODE0OTM2NDkwYzk1ZGE3Yjg1OTkzY2MyZmYvZm9zc3RvZG9uL2N1c3RvbV9lbW9qaXMvaW1hZ2VzLzAwMC8wNTkvNjE1L29yaWdpbmFsL2RiMjA4Y2E4NTAyODc0ZWUucG5n/db208ca8502874ee.png"/>
          <p:cNvPicPr>
            <a:picLocks noChangeAspect="1" noChangeArrowheads="1"/>
          </p:cNvPicPr>
          <p:nvPr/>
        </p:nvPicPr>
        <p:blipFill>
          <a:blip r:embed="rId4" cstate="print"/>
          <a:srcRect l="53912" t="47869"/>
          <a:stretch>
            <a:fillRect/>
          </a:stretch>
        </p:blipFill>
        <p:spPr bwMode="auto">
          <a:xfrm>
            <a:off x="3707904" y="980728"/>
            <a:ext cx="2092952" cy="203892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4365104"/>
            <a:ext cx="4824536" cy="216024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ctr"/>
            <a:endParaRPr lang="ru-RU" sz="1600" b="1" dirty="0" smtClean="0"/>
          </a:p>
          <a:p>
            <a:pPr algn="ctr"/>
            <a:r>
              <a:rPr lang="ru-RU" sz="1600" b="1" dirty="0" smtClean="0"/>
              <a:t>Осьминог</a:t>
            </a:r>
            <a:r>
              <a:rPr lang="ru-RU" sz="1600" dirty="0" smtClean="0"/>
              <a:t/>
            </a:r>
            <a:br>
              <a:rPr lang="ru-RU" sz="1600" dirty="0" smtClean="0"/>
            </a:br>
            <a:r>
              <a:rPr lang="ru-RU" sz="1600" dirty="0" smtClean="0"/>
              <a:t>У осьминога мягкое тело, он не имеет костей и может изгибаться в разные стороны. Назвали его так, потому, что от его короткого туловища отходят восемь ног. Осьминог быстро меняет окраску. Они настоящие хищники, по ночам выбираются на охоту. Они могут не только плавать, но и ходить по дну.</a:t>
            </a:r>
            <a:br>
              <a:rPr lang="ru-RU" sz="1600" dirty="0" smtClean="0"/>
            </a:br>
            <a:r>
              <a:rPr lang="ru-RU" sz="1600" dirty="0" smtClean="0"/>
              <a:t> </a:t>
            </a:r>
            <a:br>
              <a:rPr lang="ru-RU" sz="16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2051720" y="260648"/>
            <a:ext cx="6120680"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AutoShape 2"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0" name="AutoShape 4"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722" name="Picture 2" descr="https://s00.yaplakal.com/pics/pics_preview/7/4/4/13072447.jpg"/>
          <p:cNvPicPr>
            <a:picLocks noChangeAspect="1" noChangeArrowheads="1"/>
          </p:cNvPicPr>
          <p:nvPr/>
        </p:nvPicPr>
        <p:blipFill>
          <a:blip r:embed="rId4" cstate="print">
            <a:clrChange>
              <a:clrFrom>
                <a:srgbClr val="F6F6F6"/>
              </a:clrFrom>
              <a:clrTo>
                <a:srgbClr val="F6F6F6">
                  <a:alpha val="0"/>
                </a:srgbClr>
              </a:clrTo>
            </a:clrChange>
          </a:blip>
          <a:srcRect/>
          <a:stretch>
            <a:fillRect/>
          </a:stretch>
        </p:blipFill>
        <p:spPr bwMode="auto">
          <a:xfrm>
            <a:off x="3923928" y="908720"/>
            <a:ext cx="3960440" cy="349632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4149080"/>
            <a:ext cx="4824536" cy="23762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ctr"/>
            <a:endParaRPr lang="ru-RU" sz="1600" b="1" dirty="0" smtClean="0"/>
          </a:p>
          <a:p>
            <a:pPr algn="ctr"/>
            <a:r>
              <a:rPr lang="ru-RU" sz="1600" b="1" dirty="0" smtClean="0"/>
              <a:t>Медуза</a:t>
            </a:r>
            <a:r>
              <a:rPr lang="ru-RU" sz="1600" dirty="0" smtClean="0"/>
              <a:t/>
            </a:r>
            <a:br>
              <a:rPr lang="ru-RU" sz="1600" dirty="0" smtClean="0"/>
            </a:br>
            <a:r>
              <a:rPr lang="ru-RU" sz="1600" dirty="0" smtClean="0"/>
              <a:t>У медуз полупрозрачное тело в форме зонтика. Они похожи на студень. Медузы бывают разных размеров и очень маленькие, и очень большие. Они могут светиться в темноте, как фонарики. Зонтик и щупальца горят жёлто-оранжевым светом. Если на поверхность поднимается много медуз, кажется, что море пылает красным огнём.</a:t>
            </a:r>
            <a:br>
              <a:rPr lang="ru-RU" sz="1600" dirty="0" smtClean="0"/>
            </a:br>
            <a:r>
              <a:rPr lang="ru-RU" sz="1600" dirty="0" smtClean="0"/>
              <a:t/>
            </a:r>
            <a:br>
              <a:rPr lang="ru-RU" sz="1600" dirty="0" smtClean="0"/>
            </a:br>
            <a:r>
              <a:rPr lang="ru-RU" sz="1600" dirty="0" smtClean="0"/>
              <a:t> </a:t>
            </a:r>
            <a:br>
              <a:rPr lang="ru-RU" sz="16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2051720" y="260648"/>
            <a:ext cx="6120680"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AutoShape 2"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0" name="AutoShape 4"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1746" name="Picture 2" descr="http://rosatubes.r.o.pic.centerblog.net/64e302d8.png"/>
          <p:cNvPicPr>
            <a:picLocks noChangeAspect="1" noChangeArrowheads="1"/>
          </p:cNvPicPr>
          <p:nvPr/>
        </p:nvPicPr>
        <p:blipFill>
          <a:blip r:embed="rId4" cstate="print"/>
          <a:srcRect/>
          <a:stretch>
            <a:fillRect/>
          </a:stretch>
        </p:blipFill>
        <p:spPr bwMode="auto">
          <a:xfrm>
            <a:off x="3923928" y="764704"/>
            <a:ext cx="3811813" cy="3168352"/>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5229200"/>
            <a:ext cx="4824536" cy="129614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ctr"/>
            <a:r>
              <a:rPr lang="ru-RU" sz="1600" b="1" dirty="0" smtClean="0"/>
              <a:t>Электрический </a:t>
            </a:r>
            <a:r>
              <a:rPr lang="ru-RU" sz="1600" b="1" dirty="0" smtClean="0"/>
              <a:t>скат</a:t>
            </a:r>
            <a:r>
              <a:rPr lang="ru-RU" sz="1600" dirty="0" smtClean="0"/>
              <a:t/>
            </a:r>
            <a:br>
              <a:rPr lang="ru-RU" sz="1600" dirty="0" smtClean="0"/>
            </a:br>
            <a:r>
              <a:rPr lang="ru-RU" sz="1600" dirty="0" smtClean="0"/>
              <a:t>У ската плоское тело и тонкий, длинный хвост. У него есть ток, им он защищается. Скат быстро плавает, как будто он летает по воде.</a:t>
            </a:r>
            <a:br>
              <a:rPr lang="ru-RU" sz="16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2051720" y="260648"/>
            <a:ext cx="6120680"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AutoShape 2"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0" name="AutoShape 4"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2770" name="Picture 2" descr="https://avatars.mds.yandex.net/get-pdb/805781/7a4c1c3f-100f-42de-bfcf-19d58800d025/s1200?webp=false"/>
          <p:cNvPicPr>
            <a:picLocks noChangeAspect="1" noChangeArrowheads="1"/>
          </p:cNvPicPr>
          <p:nvPr/>
        </p:nvPicPr>
        <p:blipFill>
          <a:blip r:embed="rId4" cstate="print">
            <a:clrChange>
              <a:clrFrom>
                <a:srgbClr val="FFFFFF"/>
              </a:clrFrom>
              <a:clrTo>
                <a:srgbClr val="FFFFFF">
                  <a:alpha val="0"/>
                </a:srgbClr>
              </a:clrTo>
            </a:clrChange>
          </a:blip>
          <a:srcRect r="698" b="5556"/>
          <a:stretch>
            <a:fillRect/>
          </a:stretch>
        </p:blipFill>
        <p:spPr bwMode="auto">
          <a:xfrm>
            <a:off x="3491880" y="764704"/>
            <a:ext cx="5553088" cy="41044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ds03.infourok.ru/uploads/ex/0a83/000317c2-67d0dd0a/img13.jpg"/>
          <p:cNvPicPr>
            <a:picLocks noChangeAspect="1" noChangeArrowheads="1"/>
          </p:cNvPicPr>
          <p:nvPr/>
        </p:nvPicPr>
        <p:blipFill>
          <a:blip r:embed="rId2" cstate="print"/>
          <a:srcRect b="8001"/>
          <a:stretch>
            <a:fillRect/>
          </a:stretch>
        </p:blipFill>
        <p:spPr bwMode="auto">
          <a:xfrm>
            <a:off x="0" y="-1"/>
            <a:ext cx="9144000" cy="6858001"/>
          </a:xfrm>
          <a:prstGeom prst="rect">
            <a:avLst/>
          </a:prstGeom>
          <a:noFill/>
        </p:spPr>
      </p:pic>
      <p:pic>
        <p:nvPicPr>
          <p:cNvPr id="1026" name="Picture 2" descr="https://thumbs.dreamstime.com/b/%D0%BA%D1%80%D0%B0%D1%81%D0%B8%D0%B2%D0%B0%D1%8F-%D0%BC%D0%B0-%D0%B5%D0%BD%D1%8C%D0%BA%D0%B0%D1%8F-%D1%84%D0%B5%D1%8F-%D0%B2-%D0%B3%D0%BE-%D1%83%D0%B1%D0%BE%D0%BC-%D0%BF-%D0%B0%D1%82%D1%8C%D0%B5-%D1%81-%D0%B2%D0%BE-%D1%88%D0%B5%D0%B1%D0%BD%D0%BE%D0%B9-%D0%BF%D0%B0-%D0%BE%D1%87%D0%BA%D0%BE%D0%B9-91719815.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82121" y="836712"/>
            <a:ext cx="4261879" cy="4320480"/>
          </a:xfrm>
          <a:prstGeom prst="rect">
            <a:avLst/>
          </a:prstGeom>
          <a:noFill/>
        </p:spPr>
      </p:pic>
      <p:sp>
        <p:nvSpPr>
          <p:cNvPr id="6" name="Овальная выноска 5"/>
          <p:cNvSpPr/>
          <p:nvPr/>
        </p:nvSpPr>
        <p:spPr>
          <a:xfrm>
            <a:off x="2843808" y="2492896"/>
            <a:ext cx="3096344" cy="1440160"/>
          </a:xfrm>
          <a:prstGeom prst="wedgeEllipseCallout">
            <a:avLst>
              <a:gd name="adj1" fmla="val 73450"/>
              <a:gd name="adj2" fmla="val -47466"/>
            </a:avLst>
          </a:prstGeom>
        </p:spPr>
        <p:style>
          <a:lnRef idx="1">
            <a:schemeClr val="accent3"/>
          </a:lnRef>
          <a:fillRef idx="2">
            <a:schemeClr val="accent3"/>
          </a:fillRef>
          <a:effectRef idx="1">
            <a:schemeClr val="accent3"/>
          </a:effectRef>
          <a:fontRef idx="minor">
            <a:schemeClr val="dk1"/>
          </a:fontRef>
        </p:style>
        <p:txBody>
          <a:bodyPr rtlCol="0" anchor="ctr"/>
          <a:lstStyle/>
          <a:p>
            <a:endParaRPr lang="ru-RU" dirty="0" smtClean="0"/>
          </a:p>
          <a:p>
            <a:r>
              <a:rPr lang="ru-RU" dirty="0" smtClean="0"/>
              <a:t>«</a:t>
            </a:r>
            <a:r>
              <a:rPr lang="ru-RU" dirty="0" smtClean="0"/>
              <a:t>Доброе утро! </a:t>
            </a:r>
            <a:endParaRPr lang="ru-RU" dirty="0" smtClean="0"/>
          </a:p>
          <a:p>
            <a:r>
              <a:rPr lang="ru-RU" dirty="0" smtClean="0"/>
              <a:t>Улыбнись </a:t>
            </a:r>
            <a:r>
              <a:rPr lang="ru-RU" dirty="0" smtClean="0"/>
              <a:t>скорее.</a:t>
            </a:r>
            <a:br>
              <a:rPr lang="ru-RU" dirty="0" smtClean="0"/>
            </a:br>
            <a:r>
              <a:rPr lang="ru-RU" dirty="0" smtClean="0"/>
              <a:t>И сегодня весь день будет веселее!»</a:t>
            </a:r>
            <a:br>
              <a:rPr lang="ru-RU" dirty="0" smtClean="0"/>
            </a:b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3563888" y="4437112"/>
            <a:ext cx="4824536" cy="208823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endParaRPr lang="ru-RU" sz="2000" b="1" dirty="0" smtClean="0"/>
          </a:p>
          <a:p>
            <a:pPr algn="ctr"/>
            <a:r>
              <a:rPr lang="ru-RU" sz="1600" b="1" dirty="0" smtClean="0"/>
              <a:t>Кит</a:t>
            </a:r>
            <a:r>
              <a:rPr lang="ru-RU" sz="1600" dirty="0" smtClean="0"/>
              <a:t/>
            </a:r>
            <a:br>
              <a:rPr lang="ru-RU" sz="1600" dirty="0" smtClean="0"/>
            </a:br>
            <a:r>
              <a:rPr lang="ru-RU" sz="1600" dirty="0" smtClean="0"/>
              <a:t>Кит - это самое крупное животное на нашей планете. Киты похожи на огромных рыб, но они не рыбы. Своих детенышей они кормят молоком. У них строение, как у человека. Киты долгое время могут находится под водой. Они выплывают, чтобы набрать кислород. В наши дни китов осталось мало, поэтому они взяты под охрану.</a:t>
            </a:r>
            <a:br>
              <a:rPr lang="ru-RU" sz="16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2051720" y="260648"/>
            <a:ext cx="6120680" cy="400110"/>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изображение морского обитателя и рассказать о нем.</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AutoShape 2"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0" name="AutoShape 4"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3794" name="Picture 2" descr="https://s.poembook.ru/theme/6b/3f/8a/7756d1a571372e02836f0f6fb50704db55cee517.png"/>
          <p:cNvPicPr>
            <a:picLocks noChangeAspect="1" noChangeArrowheads="1"/>
          </p:cNvPicPr>
          <p:nvPr/>
        </p:nvPicPr>
        <p:blipFill>
          <a:blip r:embed="rId4" cstate="print"/>
          <a:srcRect/>
          <a:stretch>
            <a:fillRect/>
          </a:stretch>
        </p:blipFill>
        <p:spPr bwMode="auto">
          <a:xfrm>
            <a:off x="3923928" y="908720"/>
            <a:ext cx="4183492" cy="328498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0" y="764704"/>
            <a:ext cx="3483386" cy="5832648"/>
          </a:xfrm>
          <a:prstGeom prst="rect">
            <a:avLst/>
          </a:prstGeom>
          <a:noFill/>
        </p:spPr>
      </p:pic>
      <p:sp>
        <p:nvSpPr>
          <p:cNvPr id="6" name="Скругленный прямоугольник 5"/>
          <p:cNvSpPr/>
          <p:nvPr/>
        </p:nvSpPr>
        <p:spPr>
          <a:xfrm>
            <a:off x="4211960" y="1556792"/>
            <a:ext cx="3888432" cy="460851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endParaRPr lang="ru-RU" sz="2000" b="1" dirty="0" smtClean="0"/>
          </a:p>
          <a:p>
            <a:pPr algn="ctr"/>
            <a:endParaRPr lang="ru-RU" sz="2000" b="1" dirty="0" smtClean="0"/>
          </a:p>
          <a:p>
            <a:pPr algn="ctr"/>
            <a:r>
              <a:rPr lang="ru-RU" sz="2000" b="1" dirty="0" err="1" smtClean="0"/>
              <a:t>Физминутка</a:t>
            </a:r>
            <a:endParaRPr lang="ru-RU" sz="2000" b="1" dirty="0" smtClean="0"/>
          </a:p>
          <a:p>
            <a:r>
              <a:rPr lang="ru-RU" sz="2000" dirty="0" smtClean="0"/>
              <a:t/>
            </a:r>
            <a:br>
              <a:rPr lang="ru-RU" sz="2000" dirty="0" smtClean="0"/>
            </a:br>
            <a:r>
              <a:rPr lang="ru-RU" sz="2000" dirty="0" smtClean="0"/>
              <a:t>Наши руки - волны в море</a:t>
            </a:r>
            <a:br>
              <a:rPr lang="ru-RU" sz="2000" dirty="0" smtClean="0"/>
            </a:br>
            <a:r>
              <a:rPr lang="ru-RU" sz="2000" dirty="0" smtClean="0"/>
              <a:t>Разгулялись на просторе.</a:t>
            </a:r>
            <a:br>
              <a:rPr lang="ru-RU" sz="2000" dirty="0" smtClean="0"/>
            </a:br>
            <a:r>
              <a:rPr lang="ru-RU" sz="2000" dirty="0" smtClean="0"/>
              <a:t>Наши руки – рыбок стая,</a:t>
            </a:r>
            <a:br>
              <a:rPr lang="ru-RU" sz="2000" dirty="0" smtClean="0"/>
            </a:br>
            <a:r>
              <a:rPr lang="ru-RU" sz="2000" dirty="0" smtClean="0"/>
              <a:t>Плывет, устали не зная.</a:t>
            </a:r>
            <a:br>
              <a:rPr lang="ru-RU" sz="2000" dirty="0" smtClean="0"/>
            </a:br>
            <a:r>
              <a:rPr lang="ru-RU" sz="2000" dirty="0" smtClean="0"/>
              <a:t>Наши </a:t>
            </a:r>
            <a:r>
              <a:rPr lang="ru-RU" sz="2000" dirty="0" err="1" smtClean="0"/>
              <a:t>руки-крабик</a:t>
            </a:r>
            <a:r>
              <a:rPr lang="ru-RU" sz="2000" dirty="0" smtClean="0"/>
              <a:t> с домом</a:t>
            </a:r>
            <a:br>
              <a:rPr lang="ru-RU" sz="2000" dirty="0" smtClean="0"/>
            </a:br>
            <a:r>
              <a:rPr lang="ru-RU" sz="2000" dirty="0" smtClean="0"/>
              <a:t>Ползает по дну морскому,</a:t>
            </a:r>
            <a:br>
              <a:rPr lang="ru-RU" sz="2000" dirty="0" smtClean="0"/>
            </a:br>
            <a:r>
              <a:rPr lang="ru-RU" sz="2000" dirty="0" smtClean="0"/>
              <a:t>Наши руки – как кораллы</a:t>
            </a:r>
            <a:br>
              <a:rPr lang="ru-RU" sz="2000" dirty="0" smtClean="0"/>
            </a:br>
            <a:r>
              <a:rPr lang="ru-RU" sz="2000" dirty="0" smtClean="0"/>
              <a:t>Разрослись на дне морском.</a:t>
            </a:r>
            <a:br>
              <a:rPr lang="ru-RU" sz="2000" dirty="0" smtClean="0"/>
            </a:br>
            <a:r>
              <a:rPr lang="ru-RU" sz="2000" dirty="0" smtClean="0"/>
              <a:t>А теперь мы поскакали,</a:t>
            </a:r>
            <a:br>
              <a:rPr lang="ru-RU" sz="2000" dirty="0" smtClean="0"/>
            </a:br>
            <a:r>
              <a:rPr lang="ru-RU" sz="2000" dirty="0" smtClean="0"/>
              <a:t>Как коньки морские стали.</a:t>
            </a:r>
            <a:br>
              <a:rPr lang="ru-RU" sz="2000" dirty="0" smtClean="0"/>
            </a:br>
            <a:r>
              <a:rPr lang="ru-RU" sz="2000" dirty="0" smtClean="0"/>
              <a:t>Плывет мурена, как змея,</a:t>
            </a:r>
            <a:br>
              <a:rPr lang="ru-RU" sz="2000" dirty="0" smtClean="0"/>
            </a:br>
            <a:r>
              <a:rPr lang="ru-RU" sz="2000" dirty="0" smtClean="0"/>
              <a:t>Не боюсь мурену я!</a:t>
            </a:r>
            <a:br>
              <a:rPr lang="ru-RU" sz="2000" dirty="0" smtClean="0"/>
            </a:br>
            <a:r>
              <a:rPr lang="ru-RU" sz="2000" dirty="0" smtClean="0"/>
              <a:t/>
            </a:r>
            <a:br>
              <a:rPr lang="ru-RU" sz="2000" dirty="0" smtClean="0"/>
            </a:br>
            <a:r>
              <a:rPr lang="ru-RU" sz="2000" dirty="0" smtClean="0"/>
              <a:t/>
            </a:r>
            <a:br>
              <a:rPr lang="ru-RU" sz="2000" dirty="0" smtClean="0"/>
            </a:br>
            <a:endParaRPr lang="ru-RU" sz="2000" dirty="0">
              <a:solidFill>
                <a:srgbClr val="FF0000"/>
              </a:solidFill>
            </a:endParaRPr>
          </a:p>
        </p:txBody>
      </p:sp>
      <p:sp>
        <p:nvSpPr>
          <p:cNvPr id="25601" name="Rectangle 1"/>
          <p:cNvSpPr>
            <a:spLocks noChangeArrowheads="1"/>
          </p:cNvSpPr>
          <p:nvPr/>
        </p:nvSpPr>
        <p:spPr bwMode="auto">
          <a:xfrm>
            <a:off x="395536" y="157863"/>
            <a:ext cx="8496944" cy="954107"/>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ru-RU" dirty="0" smtClean="0"/>
              <a:t>А сейчас я предлагаю надеть акваланги и выйти из батискафа. Чтобы дальше помочь нашей ракушке. Ты должен пройти через специальный выход и выполнить задания.</a:t>
            </a:r>
            <a:r>
              <a:rPr lang="ru-RU" sz="2000" dirty="0" smtClean="0"/>
              <a:t/>
            </a:r>
            <a:br>
              <a:rPr lang="ru-RU" sz="2000" dirty="0" smtClean="0"/>
            </a:b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29698" name="AutoShape 2"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9700" name="AutoShape 4" descr="https://i.warosu.org/data/g/img/0716/38/1561782321634.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descr="https://media.rawg.io/media/resize/1280/-/screenshots/80f/80f6723bb9dc78c4d6eb4832489833b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9462"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755576" y="476672"/>
            <a:ext cx="3483386" cy="5832648"/>
          </a:xfrm>
          <a:prstGeom prst="rect">
            <a:avLst/>
          </a:prstGeom>
          <a:noFill/>
        </p:spPr>
      </p:pic>
      <p:sp>
        <p:nvSpPr>
          <p:cNvPr id="7" name="Овальная выноска 6"/>
          <p:cNvSpPr/>
          <p:nvPr/>
        </p:nvSpPr>
        <p:spPr>
          <a:xfrm>
            <a:off x="3923928" y="260648"/>
            <a:ext cx="4752528" cy="2664296"/>
          </a:xfrm>
          <a:prstGeom prst="wedgeEllipseCallout">
            <a:avLst>
              <a:gd name="adj1" fmla="val -77389"/>
              <a:gd name="adj2" fmla="val 26595"/>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dirty="0" smtClean="0"/>
          </a:p>
          <a:p>
            <a:pPr algn="ctr"/>
            <a:r>
              <a:rPr lang="ru-RU" dirty="0" smtClean="0"/>
              <a:t>- Молодец, ты справился с заданием и помог маленькой ракушке найти свой дом.</a:t>
            </a:r>
            <a:br>
              <a:rPr lang="ru-RU" dirty="0" smtClean="0"/>
            </a:br>
            <a:r>
              <a:rPr lang="ru-RU" dirty="0" smtClean="0"/>
              <a:t>- Тебе пора возвращаться. Прошу занять места в батискафе. Спасибо, что посетили моё царство.</a:t>
            </a:r>
            <a:br>
              <a:rPr lang="ru-RU" dirty="0" smtClean="0"/>
            </a:br>
            <a:r>
              <a:rPr lang="ru-RU" dirty="0" smtClean="0"/>
              <a:t>Батискаф всплывает.</a:t>
            </a:r>
            <a:br>
              <a:rPr lang="ru-RU" dirty="0" smtClean="0"/>
            </a:br>
            <a:endParaRPr lang="ru-RU" dirty="0"/>
          </a:p>
        </p:txBody>
      </p:sp>
      <p:pic>
        <p:nvPicPr>
          <p:cNvPr id="19466" name="Picture 10" descr="https://thumbs.dreamstime.com/b/%D0%BF%D0%BE-%D0%B2%D0%BE-%D0%BD%D0%B0%D1%8F-%D1%82%D0%B5%D0%BC%D0%B0-%D0%B7%D0%B0%D0%BC%D0%BA%D0%B0-90992577.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92079" y="2780928"/>
            <a:ext cx="3188858" cy="3910045"/>
          </a:xfrm>
          <a:prstGeom prst="rect">
            <a:avLst/>
          </a:prstGeom>
          <a:noFill/>
        </p:spPr>
      </p:pic>
      <p:pic>
        <p:nvPicPr>
          <p:cNvPr id="6" name="Picture 4" descr="https://pixelbrush.ru/uploads/posts/2012-11/1352943865_1-3.pn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419872" y="5273824"/>
            <a:ext cx="2084443" cy="15841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ds03.infourok.ru/uploads/ex/0a83/000317c2-67d0dd0a/img13.jpg"/>
          <p:cNvPicPr>
            <a:picLocks noChangeAspect="1" noChangeArrowheads="1"/>
          </p:cNvPicPr>
          <p:nvPr/>
        </p:nvPicPr>
        <p:blipFill>
          <a:blip r:embed="rId2" cstate="print"/>
          <a:srcRect b="8001"/>
          <a:stretch>
            <a:fillRect/>
          </a:stretch>
        </p:blipFill>
        <p:spPr bwMode="auto">
          <a:xfrm>
            <a:off x="0" y="-1"/>
            <a:ext cx="9144000" cy="6858001"/>
          </a:xfrm>
          <a:prstGeom prst="rect">
            <a:avLst/>
          </a:prstGeom>
          <a:noFill/>
        </p:spPr>
      </p:pic>
      <p:pic>
        <p:nvPicPr>
          <p:cNvPr id="1026" name="Picture 2" descr="https://thumbs.dreamstime.com/b/%D0%BA%D1%80%D0%B0%D1%81%D0%B8%D0%B2%D0%B0%D1%8F-%D0%BC%D0%B0-%D0%B5%D0%BD%D1%8C%D0%BA%D0%B0%D1%8F-%D1%84%D0%B5%D1%8F-%D0%B2-%D0%B3%D0%BE-%D1%83%D0%B1%D0%BE%D0%BC-%D0%BF-%D0%B0%D1%82%D1%8C%D0%B5-%D1%81-%D0%B2%D0%BE-%D1%88%D0%B5%D0%B1%D0%BD%D0%BE%D0%B9-%D0%BF%D0%B0-%D0%BE%D1%87%D0%BA%D0%BE%D0%B9-91719815.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82121" y="332656"/>
            <a:ext cx="4261879" cy="4320480"/>
          </a:xfrm>
          <a:prstGeom prst="rect">
            <a:avLst/>
          </a:prstGeom>
          <a:noFill/>
        </p:spPr>
      </p:pic>
      <p:sp>
        <p:nvSpPr>
          <p:cNvPr id="6" name="Овальная выноска 5"/>
          <p:cNvSpPr/>
          <p:nvPr/>
        </p:nvSpPr>
        <p:spPr>
          <a:xfrm>
            <a:off x="3059832" y="1988840"/>
            <a:ext cx="2808312" cy="2016224"/>
          </a:xfrm>
          <a:prstGeom prst="wedgeEllipseCallout">
            <a:avLst>
              <a:gd name="adj1" fmla="val 73450"/>
              <a:gd name="adj2" fmla="val -47466"/>
            </a:avLst>
          </a:prstGeom>
        </p:spPr>
        <p:style>
          <a:lnRef idx="1">
            <a:schemeClr val="accent3"/>
          </a:lnRef>
          <a:fillRef idx="2">
            <a:schemeClr val="accent3"/>
          </a:fillRef>
          <a:effectRef idx="1">
            <a:schemeClr val="accent3"/>
          </a:effectRef>
          <a:fontRef idx="minor">
            <a:schemeClr val="dk1"/>
          </a:fontRef>
        </p:style>
        <p:txBody>
          <a:bodyPr rtlCol="0" anchor="ctr"/>
          <a:lstStyle/>
          <a:p>
            <a:r>
              <a:rPr lang="ru-RU" dirty="0" smtClean="0"/>
              <a:t>Сегодня </a:t>
            </a:r>
            <a:r>
              <a:rPr lang="ru-RU" dirty="0" smtClean="0"/>
              <a:t>утром, я обнаружила необычный предмет. Как, ты думаешь, что это?</a:t>
            </a:r>
            <a:endParaRPr lang="ru-RU" dirty="0"/>
          </a:p>
        </p:txBody>
      </p:sp>
      <p:pic>
        <p:nvPicPr>
          <p:cNvPr id="14340" name="Picture 4" descr="https://pixelbrush.ru/uploads/posts/2012-11/1352943865_1-3.p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15616" y="4581128"/>
            <a:ext cx="2084443" cy="1584176"/>
          </a:xfrm>
          <a:prstGeom prst="rect">
            <a:avLst/>
          </a:prstGeom>
          <a:noFill/>
        </p:spPr>
      </p:pic>
      <p:sp>
        <p:nvSpPr>
          <p:cNvPr id="7" name="Скругленный прямоугольник 6"/>
          <p:cNvSpPr/>
          <p:nvPr/>
        </p:nvSpPr>
        <p:spPr>
          <a:xfrm>
            <a:off x="4355976" y="4509120"/>
            <a:ext cx="4464496" cy="201622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smtClean="0"/>
              <a:t>И как она появилась?</a:t>
            </a:r>
            <a:br>
              <a:rPr lang="ru-RU" dirty="0" smtClean="0"/>
            </a:br>
            <a:r>
              <a:rPr lang="ru-RU" dirty="0" smtClean="0"/>
              <a:t>- Как ты думаешь, где живёт маленькая ракушка?</a:t>
            </a:r>
            <a:br>
              <a:rPr lang="ru-RU" dirty="0" smtClean="0"/>
            </a:b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p:cTn id="7" dur="2000" fill="hold"/>
                                        <p:tgtEl>
                                          <p:spTgt spid="14340"/>
                                        </p:tgtEl>
                                        <p:attrNameLst>
                                          <p:attrName>ppt_w</p:attrName>
                                        </p:attrNameLst>
                                      </p:cBhvr>
                                      <p:tavLst>
                                        <p:tav tm="0">
                                          <p:val>
                                            <p:fltVal val="0"/>
                                          </p:val>
                                        </p:tav>
                                        <p:tav tm="100000">
                                          <p:val>
                                            <p:strVal val="#ppt_w"/>
                                          </p:val>
                                        </p:tav>
                                      </p:tavLst>
                                    </p:anim>
                                    <p:anim calcmode="lin" valueType="num">
                                      <p:cBhvr>
                                        <p:cTn id="8" dur="2000" fill="hold"/>
                                        <p:tgtEl>
                                          <p:spTgt spid="14340"/>
                                        </p:tgtEl>
                                        <p:attrNameLst>
                                          <p:attrName>ppt_h</p:attrName>
                                        </p:attrNameLst>
                                      </p:cBhvr>
                                      <p:tavLst>
                                        <p:tav tm="0">
                                          <p:val>
                                            <p:fltVal val="0"/>
                                          </p:val>
                                        </p:tav>
                                        <p:tav tm="100000">
                                          <p:val>
                                            <p:strVal val="#ppt_h"/>
                                          </p:val>
                                        </p:tav>
                                      </p:tavLst>
                                    </p:anim>
                                    <p:animEffect transition="in" filter="fade">
                                      <p:cBhvr>
                                        <p:cTn id="9" dur="2000"/>
                                        <p:tgtEl>
                                          <p:spTgt spid="14340"/>
                                        </p:tgtEl>
                                      </p:cBhvr>
                                    </p:animEffect>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2000" fill="hold"/>
                                        <p:tgtEl>
                                          <p:spTgt spid="7"/>
                                        </p:tgtEl>
                                        <p:attrNameLst>
                                          <p:attrName>ppt_x</p:attrName>
                                        </p:attrNameLst>
                                      </p:cBhvr>
                                      <p:tavLst>
                                        <p:tav tm="0">
                                          <p:val>
                                            <p:strVal val="#ppt_x"/>
                                          </p:val>
                                        </p:tav>
                                        <p:tav tm="100000">
                                          <p:val>
                                            <p:strVal val="#ppt_x"/>
                                          </p:val>
                                        </p:tav>
                                      </p:tavLst>
                                    </p:anim>
                                    <p:anim calcmode="lin" valueType="num">
                                      <p:cBhvr additive="base">
                                        <p:cTn id="13"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ds03.infourok.ru/uploads/ex/0a83/000317c2-67d0dd0a/img13.jpg"/>
          <p:cNvPicPr>
            <a:picLocks noChangeAspect="1" noChangeArrowheads="1"/>
          </p:cNvPicPr>
          <p:nvPr/>
        </p:nvPicPr>
        <p:blipFill>
          <a:blip r:embed="rId2" cstate="print"/>
          <a:srcRect b="8001"/>
          <a:stretch>
            <a:fillRect/>
          </a:stretch>
        </p:blipFill>
        <p:spPr bwMode="auto">
          <a:xfrm>
            <a:off x="0" y="-1"/>
            <a:ext cx="9144000" cy="6858001"/>
          </a:xfrm>
          <a:prstGeom prst="rect">
            <a:avLst/>
          </a:prstGeom>
          <a:noFill/>
        </p:spPr>
      </p:pic>
      <p:pic>
        <p:nvPicPr>
          <p:cNvPr id="1026" name="Picture 2" descr="https://thumbs.dreamstime.com/b/%D0%BA%D1%80%D0%B0%D1%81%D0%B8%D0%B2%D0%B0%D1%8F-%D0%BC%D0%B0-%D0%B5%D0%BD%D1%8C%D0%BA%D0%B0%D1%8F-%D1%84%D0%B5%D1%8F-%D0%B2-%D0%B3%D0%BE-%D1%83%D0%B1%D0%BE%D0%BC-%D0%BF-%D0%B0%D1%82%D1%8C%D0%B5-%D1%81-%D0%B2%D0%BE-%D1%88%D0%B5%D0%B1%D0%BD%D0%BE%D0%B9-%D0%BF%D0%B0-%D0%BE%D1%87%D0%BA%D0%BE%D0%B9-91719815.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82121" y="332656"/>
            <a:ext cx="4261879" cy="4320480"/>
          </a:xfrm>
          <a:prstGeom prst="rect">
            <a:avLst/>
          </a:prstGeom>
          <a:noFill/>
        </p:spPr>
      </p:pic>
      <p:sp>
        <p:nvSpPr>
          <p:cNvPr id="6" name="Овальная выноска 5"/>
          <p:cNvSpPr/>
          <p:nvPr/>
        </p:nvSpPr>
        <p:spPr>
          <a:xfrm>
            <a:off x="611560" y="1556792"/>
            <a:ext cx="5256584" cy="2448272"/>
          </a:xfrm>
          <a:prstGeom prst="wedgeEllipseCallout">
            <a:avLst>
              <a:gd name="adj1" fmla="val 64886"/>
              <a:gd name="adj2" fmla="val -30803"/>
            </a:avLst>
          </a:prstGeom>
        </p:spPr>
        <p:style>
          <a:lnRef idx="1">
            <a:schemeClr val="accent3"/>
          </a:lnRef>
          <a:fillRef idx="2">
            <a:schemeClr val="accent3"/>
          </a:fillRef>
          <a:effectRef idx="1">
            <a:schemeClr val="accent3"/>
          </a:effectRef>
          <a:fontRef idx="minor">
            <a:schemeClr val="dk1"/>
          </a:fontRef>
        </p:style>
        <p:txBody>
          <a:bodyPr rtlCol="0" anchor="ctr"/>
          <a:lstStyle/>
          <a:p>
            <a:r>
              <a:rPr lang="ru-RU" dirty="0" smtClean="0"/>
              <a:t>- </a:t>
            </a:r>
            <a:endParaRPr lang="ru-RU" dirty="0" smtClean="0"/>
          </a:p>
          <a:p>
            <a:r>
              <a:rPr lang="ru-RU" dirty="0" smtClean="0"/>
              <a:t>Да</a:t>
            </a:r>
            <a:r>
              <a:rPr lang="ru-RU" dirty="0" smtClean="0"/>
              <a:t>, она живёт в море. Ракушка просит нас отнести её домой.</a:t>
            </a:r>
            <a:br>
              <a:rPr lang="ru-RU" dirty="0" smtClean="0"/>
            </a:br>
            <a:r>
              <a:rPr lang="ru-RU" dirty="0" smtClean="0"/>
              <a:t>- Как быстро добраться до морского дна, чтобы увидеть многообразие и красоту подводного мира и помочь маленькой ракушке добраться до дома?</a:t>
            </a:r>
            <a:br>
              <a:rPr lang="ru-RU" dirty="0" smtClean="0"/>
            </a:br>
            <a:endParaRPr lang="ru-RU" dirty="0"/>
          </a:p>
        </p:txBody>
      </p:sp>
      <p:pic>
        <p:nvPicPr>
          <p:cNvPr id="14340" name="Picture 4" descr="https://pixelbrush.ru/uploads/posts/2012-11/1352943865_1-3.pn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115616" y="4581128"/>
            <a:ext cx="2084443" cy="1584176"/>
          </a:xfrm>
          <a:prstGeom prst="rect">
            <a:avLst/>
          </a:prstGeom>
          <a:noFill/>
        </p:spPr>
      </p:pic>
      <p:sp>
        <p:nvSpPr>
          <p:cNvPr id="7" name="Скругленный прямоугольник 6"/>
          <p:cNvSpPr/>
          <p:nvPr/>
        </p:nvSpPr>
        <p:spPr>
          <a:xfrm>
            <a:off x="4355976" y="4509120"/>
            <a:ext cx="4464496" cy="201622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ru-RU" dirty="0" smtClean="0"/>
              <a:t>- Лучше отправиться на батискафе. Приглашаю вас пройти в люк батискафа и занять места.</a:t>
            </a:r>
            <a:endParaRPr lang="ru-RU"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2000" fill="hold"/>
                                        <p:tgtEl>
                                          <p:spTgt spid="7"/>
                                        </p:tgtEl>
                                        <p:attrNameLst>
                                          <p:attrName>ppt_x</p:attrName>
                                        </p:attrNameLst>
                                      </p:cBhvr>
                                      <p:tavLst>
                                        <p:tav tm="0">
                                          <p:val>
                                            <p:strVal val="#ppt_x"/>
                                          </p:val>
                                        </p:tav>
                                        <p:tav tm="100000">
                                          <p:val>
                                            <p:strVal val="#ppt_x"/>
                                          </p:val>
                                        </p:tav>
                                      </p:tavLst>
                                    </p:anim>
                                    <p:anim calcmode="lin" valueType="num">
                                      <p:cBhvr additive="base">
                                        <p:cTn id="8" dur="2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nextCondLst>
                <p:cond evt="onClick" delay="0">
                  <p:tgtEl>
                    <p:spTgt spid="7"/>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ds03.infourok.ru/uploads/ex/0a83/000317c2-67d0dd0a/img13.jpg"/>
          <p:cNvPicPr>
            <a:picLocks noChangeAspect="1" noChangeArrowheads="1"/>
          </p:cNvPicPr>
          <p:nvPr/>
        </p:nvPicPr>
        <p:blipFill>
          <a:blip r:embed="rId2" cstate="print"/>
          <a:srcRect b="8001"/>
          <a:stretch>
            <a:fillRect/>
          </a:stretch>
        </p:blipFill>
        <p:spPr bwMode="auto">
          <a:xfrm>
            <a:off x="0" y="-1"/>
            <a:ext cx="9144000" cy="6858001"/>
          </a:xfrm>
          <a:prstGeom prst="rect">
            <a:avLst/>
          </a:prstGeom>
          <a:noFill/>
        </p:spPr>
      </p:pic>
      <p:pic>
        <p:nvPicPr>
          <p:cNvPr id="1026" name="Picture 2" descr="https://thumbs.dreamstime.com/b/%D0%BA%D1%80%D0%B0%D1%81%D0%B8%D0%B2%D0%B0%D1%8F-%D0%BC%D0%B0-%D0%B5%D0%BD%D1%8C%D0%BA%D0%B0%D1%8F-%D1%84%D0%B5%D1%8F-%D0%B2-%D0%B3%D0%BE-%D1%83%D0%B1%D0%BE%D0%BC-%D0%BF-%D0%B0%D1%82%D1%8C%D0%B5-%D1%81-%D0%B2%D0%BE-%D1%88%D0%B5%D0%B1%D0%BD%D0%BE%D0%B9-%D0%BF%D0%B0-%D0%BE%D1%87%D0%BA%D0%BE%D0%B9-91719815.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882121" y="332656"/>
            <a:ext cx="4261879" cy="4320480"/>
          </a:xfrm>
          <a:prstGeom prst="rect">
            <a:avLst/>
          </a:prstGeom>
          <a:noFill/>
        </p:spPr>
      </p:pic>
      <p:sp>
        <p:nvSpPr>
          <p:cNvPr id="6" name="Овальная выноска 5"/>
          <p:cNvSpPr/>
          <p:nvPr/>
        </p:nvSpPr>
        <p:spPr>
          <a:xfrm>
            <a:off x="1763688" y="1772816"/>
            <a:ext cx="4104456" cy="1368152"/>
          </a:xfrm>
          <a:prstGeom prst="wedgeEllipseCallout">
            <a:avLst>
              <a:gd name="adj1" fmla="val 64886"/>
              <a:gd name="adj2" fmla="val -30803"/>
            </a:avLst>
          </a:prstGeom>
        </p:spPr>
        <p:style>
          <a:lnRef idx="1">
            <a:schemeClr val="accent3"/>
          </a:lnRef>
          <a:fillRef idx="2">
            <a:schemeClr val="accent3"/>
          </a:fillRef>
          <a:effectRef idx="1">
            <a:schemeClr val="accent3"/>
          </a:effectRef>
          <a:fontRef idx="minor">
            <a:schemeClr val="dk1"/>
          </a:fontRef>
        </p:style>
        <p:txBody>
          <a:bodyPr rtlCol="0" anchor="ctr"/>
          <a:lstStyle/>
          <a:p>
            <a:pPr>
              <a:buFontTx/>
              <a:buChar char="-"/>
            </a:pPr>
            <a:endParaRPr lang="ru-RU" dirty="0" smtClean="0"/>
          </a:p>
          <a:p>
            <a:pPr>
              <a:buFontTx/>
              <a:buChar char="-"/>
            </a:pPr>
            <a:endParaRPr lang="ru-RU" dirty="0" smtClean="0"/>
          </a:p>
          <a:p>
            <a:pPr>
              <a:buFontTx/>
              <a:buChar char="-"/>
            </a:pPr>
            <a:r>
              <a:rPr lang="ru-RU" dirty="0" smtClean="0"/>
              <a:t>Давай поиграем: </a:t>
            </a:r>
          </a:p>
          <a:p>
            <a:pPr>
              <a:buFontTx/>
              <a:buChar char="-"/>
            </a:pPr>
            <a:r>
              <a:rPr lang="ru-RU" b="1" dirty="0" smtClean="0"/>
              <a:t>Дыхательная </a:t>
            </a:r>
            <a:r>
              <a:rPr lang="ru-RU" b="1" dirty="0" smtClean="0"/>
              <a:t>гимнастика «Подуй в трубочку»</a:t>
            </a:r>
            <a:endParaRPr lang="ru-RU" dirty="0" smtClean="0"/>
          </a:p>
          <a:p>
            <a:r>
              <a:rPr lang="ru-RU" dirty="0" smtClean="0"/>
              <a:t/>
            </a:r>
            <a:br>
              <a:rPr lang="ru-RU" dirty="0" smtClean="0"/>
            </a:br>
            <a:endParaRPr lang="ru-RU" dirty="0"/>
          </a:p>
        </p:txBody>
      </p:sp>
      <p:pic>
        <p:nvPicPr>
          <p:cNvPr id="18434" name="Picture 2" descr="https://4.bp.blogspot.com/-r5R5TwWpfrI/WmN7wassrSI/AAAAAAAAAcE/S8RRSCiIhAoczZIxmoK122TIpjpKxWuagCLcBGAs/s1600/2.jpg"/>
          <p:cNvPicPr>
            <a:picLocks noChangeAspect="1" noChangeArrowheads="1"/>
          </p:cNvPicPr>
          <p:nvPr/>
        </p:nvPicPr>
        <p:blipFill>
          <a:blip r:embed="rId4" cstate="print"/>
          <a:srcRect t="26448"/>
          <a:stretch>
            <a:fillRect/>
          </a:stretch>
        </p:blipFill>
        <p:spPr bwMode="auto">
          <a:xfrm>
            <a:off x="467544" y="3717032"/>
            <a:ext cx="3245583" cy="2384995"/>
          </a:xfrm>
          <a:prstGeom prst="rect">
            <a:avLst/>
          </a:prstGeom>
          <a:noFill/>
        </p:spPr>
      </p:pic>
      <p:pic>
        <p:nvPicPr>
          <p:cNvPr id="18436" name="Picture 4" descr="http://cdn2.imgbb.ru/user/75/754033/201502/67bd8771719724a7f36bdaa28c93becb.jpg"/>
          <p:cNvPicPr>
            <a:picLocks noChangeAspect="1" noChangeArrowheads="1"/>
          </p:cNvPicPr>
          <p:nvPr/>
        </p:nvPicPr>
        <p:blipFill>
          <a:blip r:embed="rId5" cstate="print"/>
          <a:srcRect/>
          <a:stretch>
            <a:fillRect/>
          </a:stretch>
        </p:blipFill>
        <p:spPr bwMode="auto">
          <a:xfrm>
            <a:off x="3923928" y="4413733"/>
            <a:ext cx="3187719" cy="211134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fotodes.ru/upload/img1342184257.jpg"/>
          <p:cNvPicPr>
            <a:picLocks noChangeAspect="1" noChangeArrowheads="1"/>
          </p:cNvPicPr>
          <p:nvPr/>
        </p:nvPicPr>
        <p:blipFill>
          <a:blip r:embed="rId2" cstate="print"/>
          <a:srcRect/>
          <a:stretch>
            <a:fillRect/>
          </a:stretch>
        </p:blipFill>
        <p:spPr bwMode="auto">
          <a:xfrm>
            <a:off x="0" y="1"/>
            <a:ext cx="9144000" cy="6857999"/>
          </a:xfrm>
          <a:prstGeom prst="rect">
            <a:avLst/>
          </a:prstGeom>
          <a:noFill/>
        </p:spPr>
      </p:pic>
      <p:pic>
        <p:nvPicPr>
          <p:cNvPr id="26626" name="Picture 2" descr="https://i.pinimg.com/originals/43/82/cc/4382ccefa9fb7b7bf8ab874e3124cf92.jpg"/>
          <p:cNvPicPr>
            <a:picLocks noChangeAspect="1" noChangeArrowheads="1"/>
          </p:cNvPicPr>
          <p:nvPr/>
        </p:nvPicPr>
        <p:blipFill>
          <a:blip r:embed="rId3" cstate="print">
            <a:clrChange>
              <a:clrFrom>
                <a:srgbClr val="FFFFFF"/>
              </a:clrFrom>
              <a:clrTo>
                <a:srgbClr val="FFFFFF">
                  <a:alpha val="0"/>
                </a:srgbClr>
              </a:clrTo>
            </a:clrChange>
          </a:blip>
          <a:srcRect b="28724"/>
          <a:stretch>
            <a:fillRect/>
          </a:stretch>
        </p:blipFill>
        <p:spPr bwMode="auto">
          <a:xfrm>
            <a:off x="3563888" y="692696"/>
            <a:ext cx="5051332" cy="2808312"/>
          </a:xfrm>
          <a:prstGeom prst="rect">
            <a:avLst/>
          </a:prstGeom>
          <a:noFill/>
        </p:spPr>
      </p:pic>
      <p:pic>
        <p:nvPicPr>
          <p:cNvPr id="7" name="Picture 2" descr="https://thumbs.dreamstime.com/b/%D0%BA%D1%80%D0%B0%D1%81%D0%B8%D0%B2%D0%B0%D1%8F-%D0%BC%D0%B0-%D0%B5%D0%BD%D1%8C%D0%BA%D0%B0%D1%8F-%D1%84%D0%B5%D1%8F-%D0%B2-%D0%B3%D0%BE-%D1%83%D0%B1%D0%BE%D0%BC-%D0%BF-%D0%B0%D1%82%D1%8C%D0%B5-%D1%81-%D0%B2%D0%BE-%D1%88%D0%B5%D0%B1%D0%BD%D0%BE%D0%B9-%D0%BF%D0%B0-%D0%BE%D1%87%D0%BA%D0%BE%D0%B9-91719815.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540568" y="764704"/>
            <a:ext cx="4261879" cy="4320480"/>
          </a:xfrm>
          <a:prstGeom prst="rect">
            <a:avLst/>
          </a:prstGeom>
          <a:noFill/>
        </p:spPr>
      </p:pic>
      <p:sp>
        <p:nvSpPr>
          <p:cNvPr id="6" name="Овальная выноска 5"/>
          <p:cNvSpPr/>
          <p:nvPr/>
        </p:nvSpPr>
        <p:spPr>
          <a:xfrm>
            <a:off x="2483768" y="4005064"/>
            <a:ext cx="3240360" cy="1440160"/>
          </a:xfrm>
          <a:prstGeom prst="wedgeEllipseCallout">
            <a:avLst>
              <a:gd name="adj1" fmla="val -65349"/>
              <a:gd name="adj2" fmla="val -155175"/>
            </a:avLst>
          </a:prstGeom>
        </p:spPr>
        <p:style>
          <a:lnRef idx="2">
            <a:schemeClr val="accent5"/>
          </a:lnRef>
          <a:fillRef idx="1">
            <a:schemeClr val="lt1"/>
          </a:fillRef>
          <a:effectRef idx="0">
            <a:schemeClr val="accent5"/>
          </a:effectRef>
          <a:fontRef idx="minor">
            <a:schemeClr val="dk1"/>
          </a:fontRef>
        </p:style>
        <p:txBody>
          <a:bodyPr rtlCol="0" anchor="ctr"/>
          <a:lstStyle/>
          <a:p>
            <a:r>
              <a:rPr lang="ru-RU" sz="1600" dirty="0" smtClean="0"/>
              <a:t>Мы начинаем погружение.  Закрой глаза, погружаемся всё ниже и ниже.. </a:t>
            </a:r>
            <a:endParaRPr lang="ru-RU" sz="1600" dirty="0" smtClean="0"/>
          </a:p>
        </p:txBody>
      </p:sp>
    </p:spTree>
  </p:cSld>
  <p:clrMapOvr>
    <a:masterClrMapping/>
  </p:clrMapOvr>
  <mc:AlternateContent xmlns:mc="http://schemas.openxmlformats.org/markup-compatibility/2006">
    <mc:Choice xmlns:p14="http://schemas.microsoft.com/office/powerpoint/2010/main" xmlns="" Requires="p14">
      <p:transition spd="slow" p14:dur="2000" advClick="0"/>
    </mc:Choice>
    <mc:Fallback>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626"/>
                    </p:tgtEl>
                  </p:cond>
                </p:stCondLst>
                <p:endSync evt="end" delay="0">
                  <p:rtn val="all"/>
                </p:endSync>
                <p:childTnLst>
                  <p:par>
                    <p:cTn id="3" fill="hold">
                      <p:stCondLst>
                        <p:cond delay="0"/>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6626"/>
                                        </p:tgtEl>
                                      </p:cBhvr>
                                    </p:animEffect>
                                    <p:set>
                                      <p:cBhvr>
                                        <p:cTn id="7" dur="1" fill="hold">
                                          <p:stCondLst>
                                            <p:cond delay="499"/>
                                          </p:stCondLst>
                                        </p:cTn>
                                        <p:tgtEl>
                                          <p:spTgt spid="26626"/>
                                        </p:tgtEl>
                                        <p:attrNameLst>
                                          <p:attrName>style.visibility</p:attrName>
                                        </p:attrNameLst>
                                      </p:cBhvr>
                                      <p:to>
                                        <p:strVal val="hidden"/>
                                      </p:to>
                                    </p:set>
                                  </p:childTnLst>
                                </p:cTn>
                              </p:par>
                            </p:childTnLst>
                          </p:cTn>
                        </p:par>
                      </p:childTnLst>
                    </p:cTn>
                  </p:par>
                </p:childTnLst>
              </p:cTn>
              <p:nextCondLst>
                <p:cond evt="onClick" delay="0">
                  <p:tgtEl>
                    <p:spTgt spid="26626"/>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4" name="Picture 8" descr="https://media.rawg.io/media/resize/1280/-/screenshots/80f/80f6723bb9dc78c4d6eb4832489833b3.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9462"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755576" y="476672"/>
            <a:ext cx="3483386" cy="5832648"/>
          </a:xfrm>
          <a:prstGeom prst="rect">
            <a:avLst/>
          </a:prstGeom>
          <a:noFill/>
        </p:spPr>
      </p:pic>
      <p:sp>
        <p:nvSpPr>
          <p:cNvPr id="7" name="Овальная выноска 6"/>
          <p:cNvSpPr/>
          <p:nvPr/>
        </p:nvSpPr>
        <p:spPr>
          <a:xfrm>
            <a:off x="3923928" y="260648"/>
            <a:ext cx="4752528" cy="2664296"/>
          </a:xfrm>
          <a:prstGeom prst="wedgeEllipseCallout">
            <a:avLst>
              <a:gd name="adj1" fmla="val -77389"/>
              <a:gd name="adj2" fmla="val 26595"/>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dirty="0" smtClean="0"/>
          </a:p>
          <a:p>
            <a:pPr algn="ctr"/>
            <a:r>
              <a:rPr lang="ru-RU" dirty="0" smtClean="0"/>
              <a:t>- </a:t>
            </a:r>
            <a:r>
              <a:rPr lang="ru-RU" dirty="0" smtClean="0"/>
              <a:t>Здравствуй, я рада тебя приветствовать в своём царстве. Я покажу тебе морские богатства и познакомлю с подводными обитателями.</a:t>
            </a:r>
            <a:br>
              <a:rPr lang="ru-RU" dirty="0" smtClean="0"/>
            </a:br>
            <a:r>
              <a:rPr lang="ru-RU" dirty="0" smtClean="0"/>
              <a:t>- Ты каких морских животных знаешь? Молодец!</a:t>
            </a:r>
            <a:br>
              <a:rPr lang="ru-RU" dirty="0" smtClean="0"/>
            </a:br>
            <a:endParaRPr lang="ru-RU" dirty="0"/>
          </a:p>
        </p:txBody>
      </p:sp>
      <p:pic>
        <p:nvPicPr>
          <p:cNvPr id="19466" name="Picture 10" descr="https://thumbs.dreamstime.com/b/%D0%BF%D0%BE-%D0%B2%D0%BE-%D0%BD%D0%B0%D1%8F-%D1%82%D0%B5%D0%BC%D0%B0-%D0%B7%D0%B0%D0%BC%D0%BA%D0%B0-90992577.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92079" y="2780928"/>
            <a:ext cx="3188858" cy="391004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1506"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4"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179512" y="404664"/>
            <a:ext cx="3483386" cy="5832648"/>
          </a:xfrm>
          <a:prstGeom prst="rect">
            <a:avLst/>
          </a:prstGeom>
          <a:noFill/>
        </p:spPr>
      </p:pic>
      <p:sp>
        <p:nvSpPr>
          <p:cNvPr id="5" name="Овальная выноска 4"/>
          <p:cNvSpPr/>
          <p:nvPr/>
        </p:nvSpPr>
        <p:spPr>
          <a:xfrm>
            <a:off x="2555776" y="260648"/>
            <a:ext cx="3816424" cy="1800200"/>
          </a:xfrm>
          <a:prstGeom prst="wedgeEllipseCallout">
            <a:avLst>
              <a:gd name="adj1" fmla="val -61169"/>
              <a:gd name="adj2" fmla="val 57072"/>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ru-RU" dirty="0" smtClean="0"/>
              <a:t>Чтобы отправиться дальше. Проговори </a:t>
            </a:r>
            <a:r>
              <a:rPr lang="ru-RU" dirty="0" err="1" smtClean="0"/>
              <a:t>чистоговорки</a:t>
            </a:r>
            <a:r>
              <a:rPr lang="ru-RU" dirty="0" smtClean="0"/>
              <a:t>. С начало медленно, затем быстро.</a:t>
            </a:r>
            <a:endParaRPr lang="ru-RU" dirty="0"/>
          </a:p>
        </p:txBody>
      </p:sp>
      <p:sp>
        <p:nvSpPr>
          <p:cNvPr id="6" name="Скругленный прямоугольник 5"/>
          <p:cNvSpPr/>
          <p:nvPr/>
        </p:nvSpPr>
        <p:spPr>
          <a:xfrm>
            <a:off x="3707904" y="2492896"/>
            <a:ext cx="5040560" cy="345638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r>
              <a:rPr lang="ru-RU" dirty="0" smtClean="0"/>
              <a:t>РЯ – РЯ – РЯ – мы уже у моря</a:t>
            </a:r>
            <a:br>
              <a:rPr lang="ru-RU" dirty="0" smtClean="0"/>
            </a:br>
            <a:r>
              <a:rPr lang="ru-RU" dirty="0" smtClean="0"/>
              <a:t>ДЕ – ДЕ – ДЕ - рыбы плавают в воде</a:t>
            </a:r>
            <a:br>
              <a:rPr lang="ru-RU" dirty="0" smtClean="0"/>
            </a:br>
            <a:r>
              <a:rPr lang="ru-RU" dirty="0" smtClean="0"/>
              <a:t>ТА – ТА – ТА - под водою красота</a:t>
            </a:r>
            <a:br>
              <a:rPr lang="ru-RU" dirty="0" smtClean="0"/>
            </a:br>
            <a:r>
              <a:rPr lang="ru-RU" dirty="0" smtClean="0"/>
              <a:t>АК – АК – АК - проползает рак</a:t>
            </a:r>
            <a:br>
              <a:rPr lang="ru-RU" dirty="0" smtClean="0"/>
            </a:br>
            <a:r>
              <a:rPr lang="ru-RU" dirty="0" smtClean="0"/>
              <a:t>СИ – СИ – СИ - резвятся караси</a:t>
            </a:r>
            <a:br>
              <a:rPr lang="ru-RU" dirty="0" smtClean="0"/>
            </a:br>
            <a:r>
              <a:rPr lang="ru-RU" dirty="0" smtClean="0"/>
              <a:t>ШКИ –ШКИ –ШКИ - красивые ракушки</a:t>
            </a:r>
            <a:br>
              <a:rPr lang="ru-RU" dirty="0" smtClean="0"/>
            </a:br>
            <a:r>
              <a:rPr lang="ru-RU" dirty="0" smtClean="0"/>
              <a:t>НЕК – НЕК – НЕК – вот морской конек</a:t>
            </a:r>
            <a:br>
              <a:rPr lang="ru-RU" dirty="0" smtClean="0"/>
            </a:br>
            <a:r>
              <a:rPr lang="ru-RU" dirty="0" smtClean="0"/>
              <a:t>ФИНЫ – ФИНЫ – ФИНЫ – гладкие дельфины</a:t>
            </a:r>
            <a:br>
              <a:rPr lang="ru-RU" dirty="0" smtClean="0"/>
            </a:br>
            <a:r>
              <a:rPr lang="ru-RU" dirty="0" smtClean="0"/>
              <a:t>АБА – АБА – АБА – я увидел краба</a:t>
            </a:r>
            <a:br>
              <a:rPr lang="ru-RU" dirty="0" smtClean="0"/>
            </a:br>
            <a:r>
              <a:rPr lang="ru-RU" dirty="0" smtClean="0"/>
              <a:t>АЛЛЫ – АЛЛЫ – АЛЛЫ – красивые кораллы</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lip.cookdiary.net/sites/default/files/wallpaper/sea-clipart/113173/sea-clipart-underwate-background-113173-5217242.jpg"/>
          <p:cNvPicPr>
            <a:picLocks noChangeAspect="1" noChangeArrowheads="1"/>
          </p:cNvPicPr>
          <p:nvPr/>
        </p:nvPicPr>
        <p:blipFill>
          <a:blip r:embed="rId2" cstate="print"/>
          <a:srcRect/>
          <a:stretch>
            <a:fillRect/>
          </a:stretch>
        </p:blipFill>
        <p:spPr bwMode="auto">
          <a:xfrm>
            <a:off x="27819" y="0"/>
            <a:ext cx="9116181" cy="6858000"/>
          </a:xfrm>
          <a:prstGeom prst="rect">
            <a:avLst/>
          </a:prstGeom>
          <a:noFill/>
        </p:spPr>
      </p:pic>
      <p:pic>
        <p:nvPicPr>
          <p:cNvPr id="5" name="Picture 6" descr="https://avatars.mds.yandex.net/get-pdb/1939042/1918f3fc-0b87-45d5-a653-5a4dc8bb9c8d/s1200"/>
          <p:cNvPicPr>
            <a:picLocks noChangeAspect="1" noChangeArrowheads="1"/>
          </p:cNvPicPr>
          <p:nvPr/>
        </p:nvPicPr>
        <p:blipFill>
          <a:blip r:embed="rId3" cstate="print"/>
          <a:srcRect/>
          <a:stretch>
            <a:fillRect/>
          </a:stretch>
        </p:blipFill>
        <p:spPr bwMode="auto">
          <a:xfrm>
            <a:off x="179512" y="404664"/>
            <a:ext cx="3483386" cy="5832648"/>
          </a:xfrm>
          <a:prstGeom prst="rect">
            <a:avLst/>
          </a:prstGeom>
          <a:noFill/>
        </p:spPr>
      </p:pic>
      <p:sp>
        <p:nvSpPr>
          <p:cNvPr id="6" name="Овальная выноска 5"/>
          <p:cNvSpPr/>
          <p:nvPr/>
        </p:nvSpPr>
        <p:spPr>
          <a:xfrm>
            <a:off x="2699792" y="188640"/>
            <a:ext cx="4176464" cy="2664296"/>
          </a:xfrm>
          <a:prstGeom prst="wedgeEllipseCallout">
            <a:avLst>
              <a:gd name="adj1" fmla="val -64874"/>
              <a:gd name="adj2" fmla="val 25920"/>
            </a:avLst>
          </a:prstGeom>
        </p:spPr>
        <p:style>
          <a:lnRef idx="2">
            <a:schemeClr val="accent5"/>
          </a:lnRef>
          <a:fillRef idx="1">
            <a:schemeClr val="lt1"/>
          </a:fillRef>
          <a:effectRef idx="0">
            <a:schemeClr val="accent5"/>
          </a:effectRef>
          <a:fontRef idx="minor">
            <a:schemeClr val="dk1"/>
          </a:fontRef>
        </p:style>
        <p:txBody>
          <a:bodyPr rtlCol="0" anchor="ctr"/>
          <a:lstStyle/>
          <a:p>
            <a:r>
              <a:rPr lang="ru-RU" dirty="0" smtClean="0"/>
              <a:t>Крылья есть, да не летают,</a:t>
            </a:r>
            <a:br>
              <a:rPr lang="ru-RU" dirty="0" smtClean="0"/>
            </a:br>
            <a:r>
              <a:rPr lang="ru-RU" dirty="0" smtClean="0"/>
              <a:t>Глаза есть, да не мигают,</a:t>
            </a:r>
            <a:br>
              <a:rPr lang="ru-RU" dirty="0" smtClean="0"/>
            </a:br>
            <a:r>
              <a:rPr lang="ru-RU" dirty="0" smtClean="0"/>
              <a:t>Ног нет, да не догонишь.</a:t>
            </a:r>
            <a:br>
              <a:rPr lang="ru-RU" dirty="0" smtClean="0"/>
            </a:br>
            <a:r>
              <a:rPr lang="ru-RU" dirty="0" smtClean="0"/>
              <a:t>У родителей и деток</a:t>
            </a:r>
            <a:br>
              <a:rPr lang="ru-RU" dirty="0" smtClean="0"/>
            </a:br>
            <a:r>
              <a:rPr lang="ru-RU" dirty="0" smtClean="0"/>
              <a:t>Вся одежда из монеток.</a:t>
            </a:r>
          </a:p>
          <a:p>
            <a:r>
              <a:rPr lang="ru-RU" dirty="0" smtClean="0">
                <a:solidFill>
                  <a:srgbClr val="FF0000"/>
                </a:solidFill>
              </a:rPr>
              <a:t>О </a:t>
            </a:r>
            <a:r>
              <a:rPr lang="ru-RU" dirty="0" smtClean="0">
                <a:solidFill>
                  <a:srgbClr val="FF0000"/>
                </a:solidFill>
              </a:rPr>
              <a:t>ком эта загадка? (о рыбах)</a:t>
            </a:r>
            <a:endParaRPr lang="ru-RU" dirty="0">
              <a:solidFill>
                <a:srgbClr val="FF0000"/>
              </a:solidFill>
            </a:endParaRPr>
          </a:p>
        </p:txBody>
      </p:sp>
      <p:sp>
        <p:nvSpPr>
          <p:cNvPr id="7" name="Скругленный прямоугольник 6"/>
          <p:cNvSpPr/>
          <p:nvPr/>
        </p:nvSpPr>
        <p:spPr>
          <a:xfrm>
            <a:off x="6588224" y="0"/>
            <a:ext cx="2555776" cy="90872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ru-RU" b="1" dirty="0" smtClean="0"/>
          </a:p>
          <a:p>
            <a:pPr algn="ctr"/>
            <a:r>
              <a:rPr lang="ru-RU" b="1" dirty="0" smtClean="0"/>
              <a:t>Игра </a:t>
            </a:r>
            <a:r>
              <a:rPr lang="ru-RU" b="1" dirty="0" smtClean="0"/>
              <a:t>«Расскажи по схеме»</a:t>
            </a:r>
            <a:r>
              <a:rPr lang="ru-RU" dirty="0" smtClean="0"/>
              <a:t/>
            </a:r>
            <a:br>
              <a:rPr lang="ru-RU" dirty="0" smtClean="0"/>
            </a:br>
            <a:endParaRPr lang="ru-RU" dirty="0"/>
          </a:p>
        </p:txBody>
      </p:sp>
      <p:pic>
        <p:nvPicPr>
          <p:cNvPr id="22530" name="Picture 2" descr="https://ds05.infourok.ru/uploads/ex/05f5/0009b66c-6e126dc5/img37.jpg"/>
          <p:cNvPicPr>
            <a:picLocks noChangeAspect="1" noChangeArrowheads="1"/>
          </p:cNvPicPr>
          <p:nvPr/>
        </p:nvPicPr>
        <p:blipFill>
          <a:blip r:embed="rId4" cstate="print"/>
          <a:srcRect l="4934" t="17105"/>
          <a:stretch>
            <a:fillRect/>
          </a:stretch>
        </p:blipFill>
        <p:spPr bwMode="auto">
          <a:xfrm>
            <a:off x="251520" y="187346"/>
            <a:ext cx="8640960" cy="64362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1000" fill="hold"/>
                                        <p:tgtEl>
                                          <p:spTgt spid="22530"/>
                                        </p:tgtEl>
                                        <p:attrNameLst>
                                          <p:attrName>ppt_w</p:attrName>
                                        </p:attrNameLst>
                                      </p:cBhvr>
                                      <p:tavLst>
                                        <p:tav tm="0">
                                          <p:val>
                                            <p:fltVal val="0"/>
                                          </p:val>
                                        </p:tav>
                                        <p:tav tm="100000">
                                          <p:val>
                                            <p:strVal val="#ppt_w"/>
                                          </p:val>
                                        </p:tav>
                                      </p:tavLst>
                                    </p:anim>
                                    <p:anim calcmode="lin" valueType="num">
                                      <p:cBhvr>
                                        <p:cTn id="8" dur="1000" fill="hold"/>
                                        <p:tgtEl>
                                          <p:spTgt spid="22530"/>
                                        </p:tgtEl>
                                        <p:attrNameLst>
                                          <p:attrName>ppt_h</p:attrName>
                                        </p:attrNameLst>
                                      </p:cBhvr>
                                      <p:tavLst>
                                        <p:tav tm="0">
                                          <p:val>
                                            <p:fltVal val="0"/>
                                          </p:val>
                                        </p:tav>
                                        <p:tav tm="100000">
                                          <p:val>
                                            <p:strVal val="#ppt_h"/>
                                          </p:val>
                                        </p:tav>
                                      </p:tavLst>
                                    </p:anim>
                                    <p:animEffect transition="in" filter="fade">
                                      <p:cBhvr>
                                        <p:cTn id="9" dur="1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459</Words>
  <Application>Microsoft Office PowerPoint</Application>
  <PresentationFormat>Экран (4:3)</PresentationFormat>
  <Paragraphs>69</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Коммуникативная - игровая  деятельность    "Путешествие в подводный мир"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Коммуникативная - игровая  деятельность    "Путешествие в подводный мир"</dc:title>
  <dc:creator>cas</dc:creator>
  <cp:lastModifiedBy>Кирикович</cp:lastModifiedBy>
  <cp:revision>15</cp:revision>
  <dcterms:created xsi:type="dcterms:W3CDTF">2020-04-22T12:34:53Z</dcterms:created>
  <dcterms:modified xsi:type="dcterms:W3CDTF">2020-04-22T15:05:42Z</dcterms:modified>
</cp:coreProperties>
</file>