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9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67" r:id="rId22"/>
    <p:sldId id="25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gif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fd0/0004558f-8daaceb6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620688"/>
            <a:ext cx="6400800" cy="108012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Коммуникативная - игровая деятельность (Речевое развитие)</a:t>
            </a:r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 flipH="1">
            <a:off x="-1" y="-1"/>
            <a:ext cx="2987824" cy="4580061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419872" y="332656"/>
            <a:ext cx="5400600" cy="4392488"/>
          </a:xfrm>
          <a:prstGeom prst="wedgeRoundRectCallout">
            <a:avLst>
              <a:gd name="adj1" fmla="val -72126"/>
              <a:gd name="adj2" fmla="val -702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Физ.минутка.</a:t>
            </a:r>
            <a:endParaRPr lang="ru-RU" dirty="0" smtClean="0"/>
          </a:p>
          <a:p>
            <a:r>
              <a:rPr lang="ru-RU" dirty="0" smtClean="0"/>
              <a:t>В огород пойдем, хоровод заведем</a:t>
            </a:r>
            <a:r>
              <a:rPr lang="ru-RU" i="1" dirty="0" smtClean="0"/>
              <a:t>. </a:t>
            </a:r>
            <a:r>
              <a:rPr lang="ru-RU" i="1" dirty="0" smtClean="0">
                <a:solidFill>
                  <a:srgbClr val="FF0000"/>
                </a:solidFill>
              </a:rPr>
              <a:t>(Идут по кругу, держась за руки)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В хоровод возьмем редиску, с ней присядем низко-низко. </a:t>
            </a:r>
            <a:r>
              <a:rPr lang="ru-RU" i="1" dirty="0" smtClean="0">
                <a:solidFill>
                  <a:srgbClr val="FF0000"/>
                </a:solidFill>
              </a:rPr>
              <a:t>(Приседают)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В хоровод возьмем морковку, и с морковкой спляшем ловко. </a:t>
            </a:r>
            <a:r>
              <a:rPr lang="ru-RU" i="1" dirty="0" smtClean="0">
                <a:solidFill>
                  <a:srgbClr val="FF0000"/>
                </a:solidFill>
              </a:rPr>
              <a:t>(Танцевальные движения)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Вверх потянемся с лучком </a:t>
            </a:r>
            <a:r>
              <a:rPr lang="ru-RU" i="1" dirty="0" smtClean="0">
                <a:solidFill>
                  <a:srgbClr val="FF0000"/>
                </a:solidFill>
              </a:rPr>
              <a:t>(Тянутся вверх, поднявшись на носочках)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Побежим за кабачком </a:t>
            </a:r>
            <a:r>
              <a:rPr lang="ru-RU" i="1" dirty="0" smtClean="0">
                <a:solidFill>
                  <a:srgbClr val="FF0000"/>
                </a:solidFill>
              </a:rPr>
              <a:t>(Бегут по кругу друг за другом)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И поскачем по дорожке, как зеленые горошки. </a:t>
            </a:r>
            <a:r>
              <a:rPr lang="ru-RU" i="1" dirty="0" smtClean="0">
                <a:solidFill>
                  <a:srgbClr val="FF0000"/>
                </a:solidFill>
              </a:rPr>
              <a:t>(Скачут по кругу друг за другом)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3554" name="Picture 2" descr="https://thumbs.dreamstime.com/b/%D1%81%D0%BC%D0%B5%D1%88%D0%BD%D0%BE%D0%B9-%D1%85%D0%B0%D1%80%D0%B0%D0%BA%D1%82%D0%B5%D1%80-%D1%80%D0%B5-%D0%B8%D1%81%D0%BA%D0%B8-%D1%81-%D0%B1%D0%BE-%D1%8C%D1%88%D0%B8%D0%BC%D0%B8-%D0%BF%D0%B0-%D1%8C%D1%86%D0%B0%D0%BC%D0%B8-%D1%80%D1%83%D0%BA%D0%B8-%D0%B2%D0%B2%D0%B5%D1%80%D1%85-4202153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4293096"/>
            <a:ext cx="2088232" cy="2088232"/>
          </a:xfrm>
          <a:prstGeom prst="rect">
            <a:avLst/>
          </a:prstGeom>
          <a:noFill/>
        </p:spPr>
      </p:pic>
      <p:pic>
        <p:nvPicPr>
          <p:cNvPr id="23556" name="Picture 4" descr="https://i.pinimg.com/736x/0b/f4/b1/0bf4b1eed7c9fac66b3320470cf6ee7d--emoticon-emoj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4293096"/>
            <a:ext cx="1526570" cy="2304256"/>
          </a:xfrm>
          <a:prstGeom prst="rect">
            <a:avLst/>
          </a:prstGeom>
          <a:noFill/>
        </p:spPr>
      </p:pic>
      <p:pic>
        <p:nvPicPr>
          <p:cNvPr id="23558" name="Picture 6" descr="https://avatars.mds.yandex.net/get-pdb/2022897/16623a38-1779-4a19-8248-f005dfca2a04/s120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293096"/>
            <a:ext cx="1147764" cy="2232248"/>
          </a:xfrm>
          <a:prstGeom prst="rect">
            <a:avLst/>
          </a:prstGeom>
          <a:noFill/>
        </p:spPr>
      </p:pic>
      <p:pic>
        <p:nvPicPr>
          <p:cNvPr id="23562" name="Picture 10" descr="https://i.pinimg.com/736x/d9/d1/ab/d9d1abaa8f63f03a9cb54f03f5dc43c2--recipe-books-recipe-card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4365104"/>
            <a:ext cx="1091011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6" name="Picture 6" descr="https://images.ru.prom.st/620088727_w640_h640_odeyalo-detskoe-poliefi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1921"/>
          <a:stretch>
            <a:fillRect/>
          </a:stretch>
        </p:blipFill>
        <p:spPr bwMode="auto">
          <a:xfrm rot="20184928">
            <a:off x="1553933" y="4386123"/>
            <a:ext cx="2610523" cy="1656184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483768" y="3284984"/>
            <a:ext cx="4320480" cy="338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https://diamondelectric.ru/images/3625/3624204/odeyalo_valtery_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412" r="13981" b="27941"/>
          <a:stretch>
            <a:fillRect/>
          </a:stretch>
        </p:blipFill>
        <p:spPr bwMode="auto">
          <a:xfrm>
            <a:off x="4932040" y="3501008"/>
            <a:ext cx="4211960" cy="2304256"/>
          </a:xfrm>
          <a:prstGeom prst="rect">
            <a:avLst/>
          </a:prstGeom>
          <a:noFill/>
        </p:spPr>
      </p:pic>
      <p:pic>
        <p:nvPicPr>
          <p:cNvPr id="8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6" cstate="print"/>
          <a:srcRect l="51073"/>
          <a:stretch>
            <a:fillRect/>
          </a:stretch>
        </p:blipFill>
        <p:spPr bwMode="auto">
          <a:xfrm rot="927748" flipH="1">
            <a:off x="254157" y="287187"/>
            <a:ext cx="2720568" cy="4170382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3419872" y="548680"/>
            <a:ext cx="5400600" cy="2520280"/>
          </a:xfrm>
          <a:prstGeom prst="wedgeRoundRectCallout">
            <a:avLst>
              <a:gd name="adj1" fmla="val -68740"/>
              <a:gd name="adj2" fmla="val 414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-</a:t>
            </a:r>
            <a:r>
              <a:rPr lang="ru-RU" dirty="0" smtClean="0"/>
              <a:t>Ой, кто это? Да это же Антошка! В руках он держит ложку. Что же нам делать, как его разбудить? Давай, попробуем песенкой.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Антошка, Антошка, пойдем копать картошку! </a:t>
            </a:r>
            <a:r>
              <a:rPr lang="ru-RU" dirty="0" smtClean="0">
                <a:solidFill>
                  <a:srgbClr val="FF0000"/>
                </a:solidFill>
              </a:rPr>
              <a:t>/2р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- Хм, не встает. Может, немного изменить песенку?</a:t>
            </a:r>
          </a:p>
          <a:p>
            <a:r>
              <a:rPr lang="ru-RU" dirty="0" smtClean="0"/>
              <a:t>Антошка, Антошка, готовь к обеду ложку! </a:t>
            </a:r>
            <a:r>
              <a:rPr lang="ru-RU" dirty="0" smtClean="0">
                <a:solidFill>
                  <a:srgbClr val="FF0000"/>
                </a:solidFill>
              </a:rPr>
              <a:t>/2 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>
            <a:off x="6084168" y="2175627"/>
            <a:ext cx="2867220" cy="4395186"/>
          </a:xfrm>
          <a:prstGeom prst="rect">
            <a:avLst/>
          </a:prstGeom>
          <a:noFill/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4704"/>
            <a:ext cx="357187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3347864" y="404664"/>
            <a:ext cx="5400600" cy="864096"/>
          </a:xfrm>
          <a:prstGeom prst="wedgeRoundRectCallout">
            <a:avLst>
              <a:gd name="adj1" fmla="val -80462"/>
              <a:gd name="adj2" fmla="val 20113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«</a:t>
            </a:r>
            <a:r>
              <a:rPr lang="ru-RU" dirty="0" smtClean="0"/>
              <a:t>Где обед, где кормят? Я есть хочу! И ложка у меня всегда готова!»</a:t>
            </a:r>
            <a:endParaRPr lang="ru-RU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2771800" y="3212976"/>
            <a:ext cx="2952328" cy="1800200"/>
          </a:xfrm>
          <a:prstGeom prst="wedgeRoundRectCallout">
            <a:avLst>
              <a:gd name="adj1" fmla="val 87901"/>
              <a:gd name="adj2" fmla="val -2040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Жалко нам тебя, Антошка, что ленивый ты немножко.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Лучше </a:t>
            </a:r>
            <a:r>
              <a:rPr lang="ru-RU" dirty="0" smtClean="0"/>
              <a:t>ты вставай скорей, сил в работе не жалей!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>
            <a:off x="6276780" y="476672"/>
            <a:ext cx="2867220" cy="4395186"/>
          </a:xfrm>
          <a:prstGeom prst="rect">
            <a:avLst/>
          </a:prstGeom>
          <a:noFill/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2339752" y="548680"/>
            <a:ext cx="2952328" cy="1008112"/>
          </a:xfrm>
          <a:prstGeom prst="wedgeRoundRectCallout">
            <a:avLst>
              <a:gd name="adj1" fmla="val 105531"/>
              <a:gd name="adj2" fmla="val 8425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-</a:t>
            </a:r>
            <a:r>
              <a:rPr lang="ru-RU" dirty="0" smtClean="0"/>
              <a:t>Антошка, что случилось? Рассказывай, чего это ты плачешь?</a:t>
            </a: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88840"/>
            <a:ext cx="280035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2627784" y="4293096"/>
            <a:ext cx="5400600" cy="1296144"/>
          </a:xfrm>
          <a:prstGeom prst="wedgeRoundRectCallout">
            <a:avLst>
              <a:gd name="adj1" fmla="val -71345"/>
              <a:gd name="adj2" fmla="val -9082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-Ну… Я есть хочу. А бабушка не кормит. Говорит лук сажать сначала. Пословицу даже какую-то сказала. Кто не работает, тот … </a:t>
            </a:r>
            <a:r>
              <a:rPr lang="ru-RU" dirty="0" err="1" smtClean="0"/>
              <a:t>Ээээ</a:t>
            </a:r>
            <a:r>
              <a:rPr lang="ru-RU" dirty="0" smtClean="0"/>
              <a:t>, не помню… </a:t>
            </a:r>
            <a:r>
              <a:rPr lang="ru-RU" dirty="0" smtClean="0">
                <a:solidFill>
                  <a:srgbClr val="FF0000"/>
                </a:solidFill>
              </a:rPr>
              <a:t>(Ребёнок подсказывает </a:t>
            </a:r>
            <a:r>
              <a:rPr lang="ru-RU" dirty="0" smtClean="0">
                <a:solidFill>
                  <a:srgbClr val="FF0000"/>
                </a:solidFill>
              </a:rPr>
              <a:t>– тот не ест)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30" name="Picture 6" descr="https://st.depositphotos.com/1494134/3962/v/950/depositphotos_39622361-stock-illustration-water-drop-isolated-on-whit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4077072"/>
            <a:ext cx="360040" cy="360040"/>
          </a:xfrm>
          <a:prstGeom prst="rect">
            <a:avLst/>
          </a:prstGeom>
          <a:noFill/>
        </p:spPr>
      </p:pic>
      <p:pic>
        <p:nvPicPr>
          <p:cNvPr id="13" name="Picture 6" descr="https://st.depositphotos.com/1494134/3962/v/950/depositphotos_39622361-stock-illustration-water-drop-isolated-on-whit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933056"/>
            <a:ext cx="288032" cy="288032"/>
          </a:xfrm>
          <a:prstGeom prst="rect">
            <a:avLst/>
          </a:prstGeom>
          <a:noFill/>
        </p:spPr>
      </p:pic>
      <p:pic>
        <p:nvPicPr>
          <p:cNvPr id="14" name="Picture 6" descr="https://st.depositphotos.com/1494134/3962/v/950/depositphotos_39622361-stock-illustration-water-drop-isolated-on-white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573016"/>
            <a:ext cx="216024" cy="216024"/>
          </a:xfrm>
          <a:prstGeom prst="rect">
            <a:avLst/>
          </a:prstGeom>
          <a:noFill/>
        </p:spPr>
      </p:pic>
      <p:pic>
        <p:nvPicPr>
          <p:cNvPr id="15" name="Picture 6" descr="https://st.depositphotos.com/1494134/3962/v/950/depositphotos_39622361-stock-illustration-water-drop-isolated-on-whit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3501008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>
            <a:off x="6276780" y="476672"/>
            <a:ext cx="2867220" cy="4395186"/>
          </a:xfrm>
          <a:prstGeom prst="rect">
            <a:avLst/>
          </a:prstGeom>
          <a:noFill/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2339752" y="548680"/>
            <a:ext cx="2952328" cy="1008112"/>
          </a:xfrm>
          <a:prstGeom prst="wedgeRoundRectCallout">
            <a:avLst>
              <a:gd name="adj1" fmla="val 105531"/>
              <a:gd name="adj2" fmla="val 8425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Правильно твоя бабушка говорит. Что же тебе мешает лук-то посадить?</a:t>
            </a: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88840"/>
            <a:ext cx="280035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2627784" y="4293096"/>
            <a:ext cx="5400600" cy="792088"/>
          </a:xfrm>
          <a:prstGeom prst="wedgeRoundRectCallout">
            <a:avLst>
              <a:gd name="adj1" fmla="val -69782"/>
              <a:gd name="adj2" fmla="val -10858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-Так все инструменты перепутались, я даже понять не могу, как и что вытащить.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30" name="Picture 6" descr="https://st.depositphotos.com/1494134/3962/v/950/depositphotos_39622361-stock-illustration-water-drop-isolated-on-whit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4077072"/>
            <a:ext cx="360040" cy="360040"/>
          </a:xfrm>
          <a:prstGeom prst="rect">
            <a:avLst/>
          </a:prstGeom>
          <a:noFill/>
        </p:spPr>
      </p:pic>
      <p:pic>
        <p:nvPicPr>
          <p:cNvPr id="13" name="Picture 6" descr="https://st.depositphotos.com/1494134/3962/v/950/depositphotos_39622361-stock-illustration-water-drop-isolated-on-whit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933056"/>
            <a:ext cx="288032" cy="288032"/>
          </a:xfrm>
          <a:prstGeom prst="rect">
            <a:avLst/>
          </a:prstGeom>
          <a:noFill/>
        </p:spPr>
      </p:pic>
      <p:pic>
        <p:nvPicPr>
          <p:cNvPr id="14" name="Picture 6" descr="https://st.depositphotos.com/1494134/3962/v/950/depositphotos_39622361-stock-illustration-water-drop-isolated-on-white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573016"/>
            <a:ext cx="216024" cy="216024"/>
          </a:xfrm>
          <a:prstGeom prst="rect">
            <a:avLst/>
          </a:prstGeom>
          <a:noFill/>
        </p:spPr>
      </p:pic>
      <p:pic>
        <p:nvPicPr>
          <p:cNvPr id="15" name="Picture 6" descr="https://st.depositphotos.com/1494134/3962/v/950/depositphotos_39622361-stock-illustration-water-drop-isolated-on-whit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3501008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«Найди инструмент»</a:t>
            </a:r>
            <a:r>
              <a:rPr lang="ru-RU" sz="2000" dirty="0" smtClean="0">
                <a:latin typeface="Comic Sans MS" pitchFamily="66" charset="0"/>
              </a:rPr>
              <a:t/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- Посмотрите внимательно на эту картинку и назовите, что за инструменты тут спрятались.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(ответы ребёнка)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8674" name="Picture 2" descr="https://ds02.infourok.ru/uploads/ex/0651/00005470-4f0396df/hello_html_6207f5c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150853" y="1097619"/>
            <a:ext cx="4953850" cy="6160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Comic Sans MS" pitchFamily="66" charset="0"/>
              </a:rPr>
              <a:t>«Обведи по точкам и заштрихуй»</a:t>
            </a:r>
            <a:r>
              <a:rPr lang="ru-RU" sz="1800" dirty="0" smtClean="0">
                <a:latin typeface="Comic Sans MS" pitchFamily="66" charset="0"/>
              </a:rPr>
              <a:t/>
            </a:r>
            <a:br>
              <a:rPr lang="ru-RU" sz="1800" dirty="0" smtClean="0">
                <a:latin typeface="Comic Sans MS" pitchFamily="66" charset="0"/>
              </a:rPr>
            </a:br>
            <a:r>
              <a:rPr lang="ru-RU" sz="1800" dirty="0" smtClean="0">
                <a:latin typeface="Comic Sans MS" pitchFamily="66" charset="0"/>
              </a:rPr>
              <a:t>-А теперь выполните задание у себя на листочке. Соедините точки линиями и заштрихуйте. Что за инструменты у тебя получились? 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(ответы ребёнка)</a:t>
            </a:r>
            <a:endParaRPr lang="ru-RU" sz="1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24" name="Picture 4" descr="https://ck.ot7.ru/uploads/1/2/2/Narisuy-po-tsifram_12235.jpg"/>
          <p:cNvPicPr>
            <a:picLocks noChangeAspect="1" noChangeArrowheads="1"/>
          </p:cNvPicPr>
          <p:nvPr/>
        </p:nvPicPr>
        <p:blipFill>
          <a:blip r:embed="rId3" cstate="print"/>
          <a:srcRect l="11168" t="12849" r="5693" b="15561"/>
          <a:stretch>
            <a:fillRect/>
          </a:stretch>
        </p:blipFill>
        <p:spPr bwMode="auto">
          <a:xfrm>
            <a:off x="611560" y="1772816"/>
            <a:ext cx="4082300" cy="2376264"/>
          </a:xfrm>
          <a:prstGeom prst="rect">
            <a:avLst/>
          </a:prstGeom>
          <a:noFill/>
        </p:spPr>
      </p:pic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293096"/>
            <a:ext cx="250782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http://www.detiseti.ru/images/library/tasks/connect/to4ki_lejk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348880"/>
            <a:ext cx="3297783" cy="329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>
            <a:off x="6012160" y="2132856"/>
            <a:ext cx="2867220" cy="4395186"/>
          </a:xfrm>
          <a:prstGeom prst="rect">
            <a:avLst/>
          </a:prstGeom>
          <a:noFill/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2699792" y="3645024"/>
            <a:ext cx="2952328" cy="1296144"/>
          </a:xfrm>
          <a:prstGeom prst="wedgeRoundRectCallout">
            <a:avLst>
              <a:gd name="adj1" fmla="val 91236"/>
              <a:gd name="adj2" fmla="val -4273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Что-то очень много инструментов. Ребята, посмотрите, нет ли тут лишних?</a:t>
            </a:r>
            <a:endParaRPr lang="ru-RU" dirty="0"/>
          </a:p>
        </p:txBody>
      </p:sp>
      <p:pic>
        <p:nvPicPr>
          <p:cNvPr id="31746" name="Picture 2" descr="https://ozornik.net/wp-content/uploads/2019/07/antoshk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020"/>
          <a:stretch>
            <a:fillRect/>
          </a:stretch>
        </p:blipFill>
        <p:spPr bwMode="auto">
          <a:xfrm>
            <a:off x="0" y="908720"/>
            <a:ext cx="2736304" cy="4769213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2411760" y="548680"/>
            <a:ext cx="5400600" cy="936104"/>
          </a:xfrm>
          <a:prstGeom prst="wedgeRoundRectCallout">
            <a:avLst>
              <a:gd name="adj1" fmla="val -59884"/>
              <a:gd name="adj2" fmla="val 20235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-- </a:t>
            </a:r>
            <a:r>
              <a:rPr lang="ru-RU" dirty="0" smtClean="0"/>
              <a:t>Да это легкое задание, я и сам бы мог. Все, сейчас принесу инструменты. </a:t>
            </a:r>
            <a:r>
              <a:rPr lang="ru-RU" dirty="0" err="1" smtClean="0"/>
              <a:t>Оо</a:t>
            </a:r>
            <a:r>
              <a:rPr lang="ru-RU" dirty="0" smtClean="0"/>
              <a:t>, смотрите, сколько принес!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 descr="https://ds05.infourok.ru/uploads/ex/072e/000041c5-da594305/640/img6.jpg"/>
          <p:cNvPicPr>
            <a:picLocks noChangeAspect="1" noChangeArrowheads="1"/>
          </p:cNvPicPr>
          <p:nvPr/>
        </p:nvPicPr>
        <p:blipFill>
          <a:blip r:embed="rId3" cstate="print"/>
          <a:srcRect l="7463" t="3980" r="4478" b="4478"/>
          <a:stretch>
            <a:fillRect/>
          </a:stretch>
        </p:blipFill>
        <p:spPr bwMode="auto">
          <a:xfrm>
            <a:off x="323528" y="1700808"/>
            <a:ext cx="4248472" cy="33123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75656" y="260648"/>
            <a:ext cx="5544616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«Что лишнее»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 Что тут лишнее, почему?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(ответы ребёнка)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2772" name="Picture 4" descr="https://cf2.ppt-online.org/files2/slide/h/HeQ5WcInixkBftTUlY3up9Mr0Cyo4gdajzPSL6FVR/slide-13.jpg"/>
          <p:cNvPicPr>
            <a:picLocks noChangeAspect="1" noChangeArrowheads="1"/>
          </p:cNvPicPr>
          <p:nvPr/>
        </p:nvPicPr>
        <p:blipFill>
          <a:blip r:embed="rId4" cstate="print"/>
          <a:srcRect l="9297" t="15556" r="9143" b="8889"/>
          <a:stretch>
            <a:fillRect/>
          </a:stretch>
        </p:blipFill>
        <p:spPr bwMode="auto">
          <a:xfrm>
            <a:off x="4716016" y="1700808"/>
            <a:ext cx="4151049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https://ozornik.net/wp-content/uploads/2019/07/antoshk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020"/>
          <a:stretch>
            <a:fillRect/>
          </a:stretch>
        </p:blipFill>
        <p:spPr bwMode="auto">
          <a:xfrm>
            <a:off x="323528" y="260648"/>
            <a:ext cx="2396218" cy="4176464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3347864" y="188640"/>
            <a:ext cx="5400600" cy="2736304"/>
          </a:xfrm>
          <a:prstGeom prst="wedgeRoundRectCallout">
            <a:avLst>
              <a:gd name="adj1" fmla="val -78900"/>
              <a:gd name="adj2" fmla="val 19004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-Вот спасибо, помогли инструменты выбрать, а то я что-то немножко запутался. Потому и настроение пропало, вовсе я не такой уж и ленивый. Кстати, тут бабушка мне картинки оставила, чтобы было понятнее, как сажать. Я-то все и сам знаю, просто тебя проверить хочу, знаешь ли ты, как сажать растения</a:t>
            </a:r>
            <a:r>
              <a:rPr lang="ru-RU" dirty="0" smtClean="0">
                <a:solidFill>
                  <a:srgbClr val="FF0000"/>
                </a:solidFill>
              </a:rPr>
              <a:t>. Рассмотри эти картинки и разложи их по порядку: что было сначала, а что потом.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3794" name="Picture 2" descr="http://900igr.net/up/datas/78272/011.jpg"/>
          <p:cNvPicPr>
            <a:picLocks noChangeAspect="1" noChangeArrowheads="1"/>
          </p:cNvPicPr>
          <p:nvPr/>
        </p:nvPicPr>
        <p:blipFill>
          <a:blip r:embed="rId4" cstate="print"/>
          <a:srcRect l="4688" t="31250" r="77734" b="10937"/>
          <a:stretch>
            <a:fillRect/>
          </a:stretch>
        </p:blipFill>
        <p:spPr bwMode="auto">
          <a:xfrm>
            <a:off x="7452320" y="4005064"/>
            <a:ext cx="1080120" cy="2664296"/>
          </a:xfrm>
          <a:prstGeom prst="rect">
            <a:avLst/>
          </a:prstGeom>
          <a:noFill/>
        </p:spPr>
      </p:pic>
      <p:pic>
        <p:nvPicPr>
          <p:cNvPr id="10" name="Picture 2" descr="http://900igr.net/up/datas/78272/011.jpg"/>
          <p:cNvPicPr>
            <a:picLocks noChangeAspect="1" noChangeArrowheads="1"/>
          </p:cNvPicPr>
          <p:nvPr/>
        </p:nvPicPr>
        <p:blipFill>
          <a:blip r:embed="rId4" cstate="print"/>
          <a:srcRect l="22266" t="31250" r="58984" b="10937"/>
          <a:stretch>
            <a:fillRect/>
          </a:stretch>
        </p:blipFill>
        <p:spPr bwMode="auto">
          <a:xfrm>
            <a:off x="6012160" y="4005064"/>
            <a:ext cx="1152128" cy="2664296"/>
          </a:xfrm>
          <a:prstGeom prst="rect">
            <a:avLst/>
          </a:prstGeom>
          <a:noFill/>
        </p:spPr>
      </p:pic>
      <p:pic>
        <p:nvPicPr>
          <p:cNvPr id="12" name="Picture 2" descr="http://900igr.net/up/datas/78272/011.jpg"/>
          <p:cNvPicPr>
            <a:picLocks noChangeAspect="1" noChangeArrowheads="1"/>
          </p:cNvPicPr>
          <p:nvPr/>
        </p:nvPicPr>
        <p:blipFill>
          <a:blip r:embed="rId4" cstate="print"/>
          <a:srcRect l="39844" t="31250" r="41406" b="10937"/>
          <a:stretch>
            <a:fillRect/>
          </a:stretch>
        </p:blipFill>
        <p:spPr bwMode="auto">
          <a:xfrm>
            <a:off x="251520" y="4005064"/>
            <a:ext cx="1152128" cy="2664296"/>
          </a:xfrm>
          <a:prstGeom prst="rect">
            <a:avLst/>
          </a:prstGeom>
          <a:noFill/>
        </p:spPr>
      </p:pic>
      <p:pic>
        <p:nvPicPr>
          <p:cNvPr id="13" name="Picture 2" descr="http://900igr.net/up/datas/78272/011.jpg"/>
          <p:cNvPicPr>
            <a:picLocks noChangeAspect="1" noChangeArrowheads="1"/>
          </p:cNvPicPr>
          <p:nvPr/>
        </p:nvPicPr>
        <p:blipFill>
          <a:blip r:embed="rId4" cstate="print"/>
          <a:srcRect l="58594" t="31250" r="23828" b="10937"/>
          <a:stretch>
            <a:fillRect/>
          </a:stretch>
        </p:blipFill>
        <p:spPr bwMode="auto">
          <a:xfrm>
            <a:off x="4644008" y="4005064"/>
            <a:ext cx="1080120" cy="2664296"/>
          </a:xfrm>
          <a:prstGeom prst="rect">
            <a:avLst/>
          </a:prstGeom>
          <a:noFill/>
        </p:spPr>
      </p:pic>
      <p:pic>
        <p:nvPicPr>
          <p:cNvPr id="33796" name="Picture 4" descr="https://thumbs.dreamstime.com/z/%D1%8D%D1%82%D0%B0%D0%BF%D1%8B-%D1%80%D0%BE%D1%81%D1%82%D0%B0-%D0%BB%D1%83%D0%BA%D0%B0-%D0%BE%D1%82-%D0%B7%D0%B0%D1%81%D0%B0%D0%B6%D0%B8%D0%B2%D0%B0%D1%82%D1%8C-%D0%BA-%D1%86%D0%B2%D0%B5%D1%81%D1%82%D0%B8-119129004.jpg"/>
          <p:cNvPicPr>
            <a:picLocks noChangeAspect="1" noChangeArrowheads="1"/>
          </p:cNvPicPr>
          <p:nvPr/>
        </p:nvPicPr>
        <p:blipFill>
          <a:blip r:embed="rId5" cstate="print"/>
          <a:srcRect l="28337" r="54182" b="27500"/>
          <a:stretch>
            <a:fillRect/>
          </a:stretch>
        </p:blipFill>
        <p:spPr bwMode="auto">
          <a:xfrm>
            <a:off x="3131840" y="4005064"/>
            <a:ext cx="1080120" cy="2664296"/>
          </a:xfrm>
          <a:prstGeom prst="rect">
            <a:avLst/>
          </a:prstGeom>
          <a:noFill/>
        </p:spPr>
      </p:pic>
      <p:pic>
        <p:nvPicPr>
          <p:cNvPr id="14" name="Picture 4" descr="https://thumbs.dreamstime.com/z/%D1%8D%D1%82%D0%B0%D0%BF%D1%8B-%D1%80%D0%BE%D1%81%D1%82%D0%B0-%D0%BB%D1%83%D0%BA%D0%B0-%D0%BE%D1%82-%D0%B7%D0%B0%D1%81%D0%B0%D0%B6%D0%B8%D0%B2%D0%B0%D1%82%D1%8C-%D0%BA-%D1%86%D0%B2%D0%B5%D1%81%D1%82%D0%B8-119129004.jpg"/>
          <p:cNvPicPr>
            <a:picLocks noChangeAspect="1" noChangeArrowheads="1"/>
          </p:cNvPicPr>
          <p:nvPr/>
        </p:nvPicPr>
        <p:blipFill>
          <a:blip r:embed="rId5" cstate="print"/>
          <a:srcRect l="46983" r="35536" b="27500"/>
          <a:stretch>
            <a:fillRect/>
          </a:stretch>
        </p:blipFill>
        <p:spPr bwMode="auto">
          <a:xfrm>
            <a:off x="1619672" y="4005064"/>
            <a:ext cx="1080120" cy="2664296"/>
          </a:xfrm>
          <a:prstGeom prst="rect">
            <a:avLst/>
          </a:prstGeom>
          <a:noFill/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491880" y="3068960"/>
            <a:ext cx="5220072" cy="7386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«Что сначала, что потом»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Ребёнок раскладывает картинки по порядку и рассказывает, что на них изображено.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 flipH="1">
            <a:off x="179512" y="548680"/>
            <a:ext cx="3724987" cy="5710064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779912" y="3284984"/>
            <a:ext cx="4248472" cy="1872208"/>
          </a:xfrm>
          <a:prstGeom prst="wedgeRoundRectCallout">
            <a:avLst>
              <a:gd name="adj1" fmla="val -68846"/>
              <a:gd name="adj2" fmla="val -8686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/>
              <a:t>Приветствие:</a:t>
            </a:r>
            <a:endParaRPr lang="ru-RU" dirty="0" smtClean="0"/>
          </a:p>
          <a:p>
            <a:r>
              <a:rPr lang="ru-RU" dirty="0" smtClean="0"/>
              <a:t>К солнышку руки мы потянули,</a:t>
            </a:r>
          </a:p>
          <a:p>
            <a:r>
              <a:rPr lang="ru-RU" dirty="0" smtClean="0"/>
              <a:t>Лучик мы взяли и к сердцу прижали,</a:t>
            </a:r>
          </a:p>
          <a:p>
            <a:r>
              <a:rPr lang="ru-RU" dirty="0" smtClean="0"/>
              <a:t>Мы улыбнулись, друзьям лучик дали,</a:t>
            </a:r>
          </a:p>
          <a:p>
            <a:r>
              <a:rPr lang="ru-RU" dirty="0" smtClean="0"/>
              <a:t>Здравствуйте, мы вас всех ждали!</a:t>
            </a:r>
            <a:endParaRPr lang="ru-RU" dirty="0"/>
          </a:p>
        </p:txBody>
      </p:sp>
      <p:pic>
        <p:nvPicPr>
          <p:cNvPr id="15368" name="Picture 8" descr="https://avatars.mds.yandex.net/get-pdb/467185/b0071e4a-47b6-4e86-a1c5-17985552b576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4309" y="-171400"/>
            <a:ext cx="3949691" cy="3528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krot.info/uploads/posts/2020-01/1579318329_41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>
            <a:off x="5940152" y="548680"/>
            <a:ext cx="2867220" cy="4395186"/>
          </a:xfrm>
          <a:prstGeom prst="rect">
            <a:avLst/>
          </a:prstGeom>
          <a:noFill/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79512" y="260648"/>
            <a:ext cx="5616624" cy="2304256"/>
          </a:xfrm>
          <a:prstGeom prst="wedgeRoundRectCallout">
            <a:avLst>
              <a:gd name="adj1" fmla="val 64687"/>
              <a:gd name="adj2" fmla="val 2808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-Значит, что нужно растениям для хорошего роста? </a:t>
            </a:r>
            <a:r>
              <a:rPr lang="ru-RU" dirty="0" smtClean="0">
                <a:solidFill>
                  <a:srgbClr val="FF0000"/>
                </a:solidFill>
              </a:rPr>
              <a:t>(Почва, вода, тепло, свет)</a:t>
            </a:r>
          </a:p>
          <a:p>
            <a:r>
              <a:rPr lang="ru-RU" dirty="0" smtClean="0"/>
              <a:t>-Что мы будем делать? </a:t>
            </a:r>
            <a:r>
              <a:rPr lang="ru-RU" dirty="0" smtClean="0">
                <a:solidFill>
                  <a:srgbClr val="FF0000"/>
                </a:solidFill>
              </a:rPr>
              <a:t>(сначала проведем бороздки, уплотним дно бороздок ребром ладони, польем водой, потому что семена надо сеять во влажную землю, семена будем раскладывать в бороздки по одному на небольшом расстоянии)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1746" name="Picture 2" descr="https://ozornik.net/wp-content/uploads/2019/07/antoshk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020"/>
          <a:stretch>
            <a:fillRect/>
          </a:stretch>
        </p:blipFill>
        <p:spPr bwMode="auto">
          <a:xfrm>
            <a:off x="899592" y="2780928"/>
            <a:ext cx="1941763" cy="3384376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3275856" y="3717032"/>
            <a:ext cx="2952328" cy="1080120"/>
          </a:xfrm>
          <a:prstGeom prst="wedgeRoundRectCallout">
            <a:avLst>
              <a:gd name="adj1" fmla="val -86568"/>
              <a:gd name="adj2" fmla="val -1624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-Ну теперь я  могу доверить тебе эту ответственную работу!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xn--90acbu5aj5f.xn--p1ai/wp-content/gallery/repka/fone_scene_1_va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>
            <a:off x="6300192" y="1124744"/>
            <a:ext cx="2536637" cy="3888432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79512" y="260648"/>
            <a:ext cx="5616624" cy="2304256"/>
          </a:xfrm>
          <a:prstGeom prst="wedgeRoundRectCallout">
            <a:avLst>
              <a:gd name="adj1" fmla="val 68444"/>
              <a:gd name="adj2" fmla="val 4334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-А чтобы не испачкать одежду, наденем фартуки. </a:t>
            </a:r>
            <a:r>
              <a:rPr lang="ru-RU" dirty="0" smtClean="0">
                <a:solidFill>
                  <a:srgbClr val="FF0000"/>
                </a:solidFill>
              </a:rPr>
              <a:t>(Ребёнок надевает фартук и приступает к работе).</a:t>
            </a:r>
          </a:p>
          <a:p>
            <a:r>
              <a:rPr lang="ru-RU" dirty="0" smtClean="0"/>
              <a:t>-</a:t>
            </a:r>
            <a:r>
              <a:rPr lang="ru-RU" dirty="0" smtClean="0"/>
              <a:t>Ну вот, лук мы посадили. Какую работу надо делать дальше, чтобы лук вырос сильным и высоким? </a:t>
            </a:r>
            <a:r>
              <a:rPr lang="ru-RU" dirty="0" smtClean="0">
                <a:solidFill>
                  <a:srgbClr val="FF0000"/>
                </a:solidFill>
              </a:rPr>
              <a:t>(Поливать грядки, рыхлить землю, пропалывать от сорняков).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Picture 2" descr="https://ozornik.net/wp-content/uploads/2019/07/antoshk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020"/>
          <a:stretch>
            <a:fillRect/>
          </a:stretch>
        </p:blipFill>
        <p:spPr bwMode="auto">
          <a:xfrm>
            <a:off x="539552" y="2924944"/>
            <a:ext cx="1941763" cy="3384376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3275856" y="3717032"/>
            <a:ext cx="3672408" cy="1656184"/>
          </a:xfrm>
          <a:prstGeom prst="wedgeRoundRectCallout">
            <a:avLst>
              <a:gd name="adj1" fmla="val -91931"/>
              <a:gd name="adj2" fmla="val -67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</a:t>
            </a:r>
            <a:r>
              <a:rPr lang="ru-RU" dirty="0" smtClean="0"/>
              <a:t>Какие же вы молодцы! Как славно потрудились. Спасибо, ребята! Побегу быстрее, бабушке расскажу. До свидания!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4.infourok.ru/uploads/ex/0fd0/0004558f-8daaceb6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https://i.pinimg.com/736x/90/f0/53/90f0533b46e5fa0342244dd92047baf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BFBFD"/>
              </a:clrFrom>
              <a:clrTo>
                <a:srgbClr val="FBF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1520" y="2348880"/>
            <a:ext cx="2013999" cy="3976009"/>
          </a:xfrm>
          <a:prstGeom prst="rect">
            <a:avLst/>
          </a:prstGeom>
          <a:noFill/>
        </p:spPr>
      </p:pic>
      <p:pic>
        <p:nvPicPr>
          <p:cNvPr id="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4" cstate="print"/>
          <a:srcRect l="51073"/>
          <a:stretch>
            <a:fillRect/>
          </a:stretch>
        </p:blipFill>
        <p:spPr bwMode="auto">
          <a:xfrm rot="21133355">
            <a:off x="6623635" y="153751"/>
            <a:ext cx="2536637" cy="3888432"/>
          </a:xfrm>
          <a:prstGeom prst="rect">
            <a:avLst/>
          </a:prstGeom>
          <a:noFill/>
        </p:spPr>
      </p:pic>
      <p:pic>
        <p:nvPicPr>
          <p:cNvPr id="7" name="Picture 2" descr="https://ozornik.net/wp-content/uploads/2019/07/antoshk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020"/>
          <a:stretch>
            <a:fillRect/>
          </a:stretch>
        </p:blipFill>
        <p:spPr bwMode="auto">
          <a:xfrm>
            <a:off x="5868144" y="3473624"/>
            <a:ext cx="1941763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 flipH="1">
            <a:off x="179512" y="548680"/>
            <a:ext cx="3724987" cy="5710064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4067944" y="2276872"/>
            <a:ext cx="3528392" cy="1872208"/>
          </a:xfrm>
          <a:prstGeom prst="wedgeRoundRectCallout">
            <a:avLst>
              <a:gd name="adj1" fmla="val -74806"/>
              <a:gd name="adj2" fmla="val -3577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Там морковка, там капуста, </a:t>
            </a:r>
          </a:p>
          <a:p>
            <a:r>
              <a:rPr lang="ru-RU" dirty="0" smtClean="0"/>
              <a:t>там клубничкой пахнет вкусно.</a:t>
            </a:r>
          </a:p>
          <a:p>
            <a:r>
              <a:rPr lang="ru-RU" dirty="0" smtClean="0"/>
              <a:t>И козла туда, друзья, </a:t>
            </a:r>
          </a:p>
          <a:p>
            <a:r>
              <a:rPr lang="ru-RU" dirty="0" smtClean="0"/>
              <a:t>нам пускать никак нельзя. 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ответы ребёнка)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79912" y="332656"/>
            <a:ext cx="4968552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Вот и наступила весна. Давай, вспомним, что изменилось в природе? </a:t>
            </a:r>
            <a:r>
              <a:rPr lang="ru-RU" dirty="0" smtClean="0">
                <a:solidFill>
                  <a:srgbClr val="FF0000"/>
                </a:solidFill>
              </a:rPr>
              <a:t>(ответы ребёнка)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В </a:t>
            </a:r>
            <a:r>
              <a:rPr lang="ru-RU" dirty="0" smtClean="0"/>
              <a:t>это время года у людей много работы. Отгадай, пожалуйста, загадку, о чем она?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83768" y="5013176"/>
            <a:ext cx="5832648" cy="13681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- Правильно</a:t>
            </a:r>
            <a:r>
              <a:rPr lang="ru-RU" dirty="0" smtClean="0"/>
              <a:t>, это огород. У тебя, есть огород? Ты любишь трудиться на огороде? Какие работы ты выполняешь на огородном участке, чтобы вырастить хороший урожай? </a:t>
            </a:r>
            <a:r>
              <a:rPr lang="ru-RU" dirty="0" smtClean="0">
                <a:solidFill>
                  <a:srgbClr val="FF0000"/>
                </a:solidFill>
              </a:rPr>
              <a:t>(ответы ребёнка)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 flipH="1">
            <a:off x="0" y="188640"/>
            <a:ext cx="3724987" cy="5710064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635896" y="332656"/>
            <a:ext cx="5184576" cy="1080120"/>
          </a:xfrm>
          <a:prstGeom prst="wedgeRoundRectCallout">
            <a:avLst>
              <a:gd name="adj1" fmla="val -65901"/>
              <a:gd name="adj2" fmla="val 1166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«Объясни пословицы»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 Кто </a:t>
            </a:r>
            <a:r>
              <a:rPr lang="ru-RU" dirty="0" smtClean="0"/>
              <a:t>весной не пролежит, целый год будет сыт.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 Весенний </a:t>
            </a:r>
            <a:r>
              <a:rPr lang="ru-RU" dirty="0" smtClean="0"/>
              <a:t>день год кормит.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07904" y="2564904"/>
            <a:ext cx="4968552" cy="223224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-Мы живем в местности, где довольно долгая и холодная зима и теплое лето. Но лето недостаточно долгое, чтобы все овощи успевали созреть. Что же строят на огородах для более быстрого роста и созревания овощей?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 flipH="1">
            <a:off x="0" y="188640"/>
            <a:ext cx="3724987" cy="5710064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4139952" y="404664"/>
            <a:ext cx="4824536" cy="2448272"/>
          </a:xfrm>
          <a:prstGeom prst="wedgeRoundRectCallout">
            <a:avLst>
              <a:gd name="adj1" fmla="val -77856"/>
              <a:gd name="adj2" fmla="val 2122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Послушай:</a:t>
            </a:r>
          </a:p>
          <a:p>
            <a:r>
              <a:rPr lang="ru-RU" dirty="0" smtClean="0"/>
              <a:t>На даче у бабушки домик стоит, прозрачною пленкою сверху накрыт.</a:t>
            </a:r>
          </a:p>
          <a:p>
            <a:r>
              <a:rPr lang="ru-RU" dirty="0" smtClean="0"/>
              <a:t>Но бабушка с дедушкой в нем не живут, в домике том помидоры растут.</a:t>
            </a:r>
          </a:p>
          <a:p>
            <a:r>
              <a:rPr lang="ru-RU" dirty="0" smtClean="0"/>
              <a:t>Что б ни случилось с погодой весной, домик укроет и в холод, и в зной.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(Парник, теплица)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03848" y="3861048"/>
            <a:ext cx="5328592" cy="13681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</a:t>
            </a:r>
            <a:r>
              <a:rPr lang="ru-RU" dirty="0" smtClean="0"/>
              <a:t>А еще какие верные друзья-помощники есть у человека на огороде, кроме парников и теплиц, ты узнаешь, отгадав загадки.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 flipH="1">
            <a:off x="0" y="188641"/>
            <a:ext cx="2207814" cy="3384376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627784" y="260648"/>
            <a:ext cx="5040560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Проползла во двор змея черная и длинная,</a:t>
            </a:r>
          </a:p>
          <a:p>
            <a:r>
              <a:rPr lang="ru-RU" dirty="0" smtClean="0"/>
              <a:t>Огород наш поливала, на работе не зевала.   </a:t>
            </a:r>
            <a:r>
              <a:rPr lang="ru-RU" dirty="0" smtClean="0">
                <a:solidFill>
                  <a:srgbClr val="FF0000"/>
                </a:solidFill>
              </a:rPr>
              <a:t>Нажми ещё раз и появиться ответ (шланг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6" name="Picture 2" descr="https://thumbs.dreamstime.com/b/%D1%88-%D0%B0%D0%BD%D0%B3-%D0%B2%D0%BE-%D1%8B-%D1%81%D0%B0-%D0%B0-6323788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3760" y="1124744"/>
            <a:ext cx="2160240" cy="216024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627784" y="1988840"/>
            <a:ext cx="4032448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Смастерили из досок и надели поясок,</a:t>
            </a:r>
          </a:p>
          <a:p>
            <a:r>
              <a:rPr lang="ru-RU" dirty="0" smtClean="0"/>
              <a:t>И хранит посуда эта с грядки собранное лето.    </a:t>
            </a:r>
            <a:r>
              <a:rPr lang="ru-RU" dirty="0" smtClean="0">
                <a:solidFill>
                  <a:srgbClr val="FF0000"/>
                </a:solidFill>
              </a:rPr>
              <a:t>(бочка)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8" name="Picture 4" descr="https://static-eu.insales.ru/files/1/4083/10326003/original/%D0%B1%D0%BE%D1%87%D0%BA%D0%B0_7b0c669dcebce27c78ed43a411b81de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2924944"/>
            <a:ext cx="1517478" cy="1656184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2627784" y="3573016"/>
            <a:ext cx="5832648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Два братца пошли в речку купаться.</a:t>
            </a:r>
          </a:p>
          <a:p>
            <a:r>
              <a:rPr lang="ru-RU" dirty="0" smtClean="0"/>
              <a:t>Один купается, другой на берегу дожидается.</a:t>
            </a:r>
          </a:p>
          <a:p>
            <a:r>
              <a:rPr lang="ru-RU" dirty="0" smtClean="0"/>
              <a:t>На речку идут – пляшут, а с речки идут – плачут.  </a:t>
            </a:r>
            <a:r>
              <a:rPr lang="ru-RU" dirty="0" smtClean="0">
                <a:solidFill>
                  <a:srgbClr val="FF0000"/>
                </a:solidFill>
              </a:rPr>
              <a:t>(ведра)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90" name="Picture 6" descr="https://liderstok.ru/uploads/s/3/z/b/3zbwvagsgn0c/img/full_dBFCsZA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4653136"/>
            <a:ext cx="3749173" cy="2496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>
            <a:off x="6588224" y="1480045"/>
            <a:ext cx="2555776" cy="3917769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483768" y="476672"/>
            <a:ext cx="5040560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Стоят в один ряд острые </a:t>
            </a:r>
            <a:r>
              <a:rPr lang="ru-RU" dirty="0" err="1" smtClean="0"/>
              <a:t>цап-царапки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Удобно сгребать ими мусора охапки. 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Нажми ещё раз и появиться ответ (</a:t>
            </a:r>
            <a:r>
              <a:rPr lang="ru-RU" dirty="0" smtClean="0">
                <a:solidFill>
                  <a:srgbClr val="FF0000"/>
                </a:solidFill>
              </a:rPr>
              <a:t>грабли)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59832" y="2276872"/>
            <a:ext cx="3672408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Из железа тучка, а у тучки – ручка.</a:t>
            </a:r>
          </a:p>
          <a:p>
            <a:r>
              <a:rPr lang="ru-RU" dirty="0" smtClean="0"/>
              <a:t>Эта тучка по порядку обошла за грядкой грядку. </a:t>
            </a:r>
            <a:r>
              <a:rPr lang="ru-RU" dirty="0" smtClean="0">
                <a:solidFill>
                  <a:srgbClr val="FF0000"/>
                </a:solidFill>
              </a:rPr>
              <a:t>(лейка)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95936" y="4077072"/>
            <a:ext cx="3312368" cy="10801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Землю </a:t>
            </a:r>
            <a:r>
              <a:rPr lang="ru-RU" dirty="0" smtClean="0"/>
              <a:t>копала, грядки ровняла,</a:t>
            </a:r>
          </a:p>
          <a:p>
            <a:r>
              <a:rPr lang="ru-RU" dirty="0" smtClean="0"/>
              <a:t>Ручейки прорывала и ничуть не </a:t>
            </a:r>
            <a:r>
              <a:rPr lang="ru-RU" dirty="0" smtClean="0"/>
              <a:t>устала</a:t>
            </a:r>
            <a:r>
              <a:rPr lang="ru-RU" dirty="0" smtClean="0">
                <a:solidFill>
                  <a:srgbClr val="FF0000"/>
                </a:solidFill>
              </a:rPr>
              <a:t>. (лопата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482" name="Picture 2" descr="https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22990" y="205202"/>
            <a:ext cx="1715769" cy="1826661"/>
          </a:xfrm>
          <a:prstGeom prst="rect">
            <a:avLst/>
          </a:prstGeom>
          <a:noFill/>
        </p:spPr>
      </p:pic>
      <p:pic>
        <p:nvPicPr>
          <p:cNvPr id="20484" name="Picture 4" descr="https://www.clipartmax.com/png/full/9-93340_photo-by-%40duda-cavalcanti-watering-ca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772816"/>
            <a:ext cx="2454862" cy="2088232"/>
          </a:xfrm>
          <a:prstGeom prst="rect">
            <a:avLst/>
          </a:prstGeom>
          <a:noFill/>
        </p:spPr>
      </p:pic>
      <p:pic>
        <p:nvPicPr>
          <p:cNvPr id="20488" name="Picture 8" descr="https://img-fotki.yandex.ru/get/5105/200418627.7/0_1077ae_1267ead6_ori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4005064"/>
            <a:ext cx="1751529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5724128" y="2420888"/>
            <a:ext cx="2664296" cy="2592288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 flipH="1">
            <a:off x="-1" y="-1"/>
            <a:ext cx="2987824" cy="4580061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419872" y="548680"/>
            <a:ext cx="5400600" cy="1296144"/>
          </a:xfrm>
          <a:prstGeom prst="wedgeRoundRectCallout">
            <a:avLst>
              <a:gd name="adj1" fmla="val -72386"/>
              <a:gd name="adj2" fmla="val 3316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А теперь я тебе предлагаю из </a:t>
            </a:r>
            <a:r>
              <a:rPr lang="ru-RU" dirty="0" smtClean="0">
                <a:solidFill>
                  <a:srgbClr val="FF0000"/>
                </a:solidFill>
              </a:rPr>
              <a:t>счетных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FF0000"/>
                </a:solidFill>
              </a:rPr>
              <a:t>(ватных) </a:t>
            </a:r>
            <a:r>
              <a:rPr lang="ru-RU" dirty="0" smtClean="0"/>
              <a:t>палочек выложить инструменты, которыми чаще всего приходится работать в огороде.</a:t>
            </a:r>
            <a:endParaRPr lang="ru-RU" dirty="0"/>
          </a:p>
        </p:txBody>
      </p:sp>
      <p:pic>
        <p:nvPicPr>
          <p:cNvPr id="21506" name="Picture 2" descr="https://fsd.kopilkaurokov.ru/uploads/user_file_550455d49313e/konspiekt-podghruppovogho-zaniatiia-v-ghruppie-kompiensiruiushchiei-napravliennosti-po-tiemie-kolobok-avtomatizatsiia-zvuka-l_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564904"/>
            <a:ext cx="2800350" cy="2419351"/>
          </a:xfrm>
          <a:prstGeom prst="rect">
            <a:avLst/>
          </a:prstGeom>
          <a:noFill/>
        </p:spPr>
      </p:pic>
      <p:pic>
        <p:nvPicPr>
          <p:cNvPr id="21508" name="Picture 4" descr="https://png.pngtree.com/png-vector/20190720/ourlarge/pngtree-rake-icon-in-trendy-style-isolated-background-png-image_155323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2420888"/>
            <a:ext cx="2664296" cy="259228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s://i.pinimg.com/originals/9c/23/fc/9c23fc9b554eee49c14ae99ef3f2fbe4.png"/>
          <p:cNvPicPr>
            <a:picLocks noChangeAspect="1" noChangeArrowheads="1"/>
          </p:cNvPicPr>
          <p:nvPr/>
        </p:nvPicPr>
        <p:blipFill>
          <a:blip r:embed="rId3" cstate="print"/>
          <a:srcRect l="51073"/>
          <a:stretch>
            <a:fillRect/>
          </a:stretch>
        </p:blipFill>
        <p:spPr bwMode="auto">
          <a:xfrm flipH="1">
            <a:off x="-1" y="-1"/>
            <a:ext cx="2987824" cy="4580061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419872" y="548680"/>
            <a:ext cx="5400600" cy="2520280"/>
          </a:xfrm>
          <a:prstGeom prst="wedgeRoundRectCallout">
            <a:avLst>
              <a:gd name="adj1" fmla="val -72126"/>
              <a:gd name="adj2" fmla="val -702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Сегодня к нам пришло письмо от бабушки </a:t>
            </a:r>
            <a:r>
              <a:rPr lang="ru-RU" dirty="0" err="1" smtClean="0"/>
              <a:t>Забавушки</a:t>
            </a:r>
            <a:r>
              <a:rPr lang="ru-RU" dirty="0" smtClean="0"/>
              <a:t>. Она просит нас ей помочь. Пишет, что стала она старенькая, слабенькая, не может сама в огороде работать, и помочь ей некому. Есть у нее внук Антошка, но ленивый он немножко. Поможем? Тогда вставай, отправимся в огород.</a:t>
            </a:r>
            <a:endParaRPr lang="ru-RU" dirty="0"/>
          </a:p>
        </p:txBody>
      </p:sp>
      <p:pic>
        <p:nvPicPr>
          <p:cNvPr id="22530" name="Picture 2" descr="https://avatars.mds.yandex.net/get-pdb/1676021/a096be68-2725-44f2-8ce6-a7620d65fe24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852936"/>
            <a:ext cx="4920167" cy="3645024"/>
          </a:xfrm>
          <a:prstGeom prst="rect">
            <a:avLst/>
          </a:prstGeom>
          <a:noFill/>
        </p:spPr>
      </p:pic>
      <p:pic>
        <p:nvPicPr>
          <p:cNvPr id="22532" name="Picture 4" descr="https://i.pinimg.com/736x/90/f0/53/90f0533b46e5fa0342244dd92047baf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BFD"/>
              </a:clrFrom>
              <a:clrTo>
                <a:srgbClr val="FBF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30117" flipH="1">
            <a:off x="3616867" y="4087387"/>
            <a:ext cx="952908" cy="1881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1028</Words>
  <Application>Microsoft Office PowerPoint</Application>
  <PresentationFormat>Экран (4:3)</PresentationFormat>
  <Paragraphs>82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«Найди инструмент» - Посмотрите внимательно на эту картинку и назовите, что за инструменты тут спрятались. (ответы ребёнка) </vt:lpstr>
      <vt:lpstr>«Обведи по точкам и заштрихуй» -А теперь выполните задание у себя на листочке. Соедините точки линиями и заштрихуйте. Что за инструменты у тебя получились? (ответы ребёнка)</vt:lpstr>
      <vt:lpstr>Слайд 17</vt:lpstr>
      <vt:lpstr> 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cas</dc:creator>
  <cp:lastModifiedBy>Кирикович</cp:lastModifiedBy>
  <cp:revision>22</cp:revision>
  <dcterms:created xsi:type="dcterms:W3CDTF">2020-04-26T04:27:07Z</dcterms:created>
  <dcterms:modified xsi:type="dcterms:W3CDTF">2020-04-26T08:10:18Z</dcterms:modified>
</cp:coreProperties>
</file>