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257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0-01/1579337088_23-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0585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500042"/>
            <a:ext cx="4857784" cy="200026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ru-RU" sz="2800" b="1" dirty="0" smtClean="0">
                <a:solidFill>
                  <a:srgbClr val="552579"/>
                </a:solidFill>
                <a:latin typeface="Comic Sans MS" pitchFamily="66" charset="0"/>
              </a:rPr>
              <a:t>Художественно – эстетическое развитие (лепка)</a:t>
            </a:r>
          </a:p>
          <a:p>
            <a:endParaRPr lang="ru-RU" b="1" dirty="0" smtClean="0">
              <a:solidFill>
                <a:srgbClr val="552579"/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552579"/>
                </a:solidFill>
                <a:latin typeface="Comic Sans MS" pitchFamily="66" charset="0"/>
              </a:rPr>
              <a:t>Тема: «Труд людей весной».</a:t>
            </a:r>
          </a:p>
          <a:p>
            <a:r>
              <a:rPr lang="ru-RU" b="1" dirty="0" smtClean="0">
                <a:solidFill>
                  <a:srgbClr val="552579"/>
                </a:solidFill>
                <a:latin typeface="Comic Sans MS" pitchFamily="66" charset="0"/>
              </a:rPr>
              <a:t> </a:t>
            </a:r>
          </a:p>
          <a:p>
            <a:endParaRPr lang="ru-RU" dirty="0"/>
          </a:p>
        </p:txBody>
      </p:sp>
      <p:pic>
        <p:nvPicPr>
          <p:cNvPr id="1027" name="Picture 3" descr="C:\Users\Asus\Desktop\солнышко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0"/>
            <a:ext cx="3500462" cy="3509359"/>
          </a:xfrm>
          <a:prstGeom prst="rect">
            <a:avLst/>
          </a:prstGeom>
          <a:noFill/>
        </p:spPr>
      </p:pic>
      <p:pic>
        <p:nvPicPr>
          <p:cNvPr id="1028" name="Picture 4" descr="C:\Users\Asus\Desktop\девочка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3643314"/>
            <a:ext cx="1643074" cy="2611623"/>
          </a:xfrm>
          <a:prstGeom prst="rect">
            <a:avLst/>
          </a:prstGeom>
          <a:noFill/>
        </p:spPr>
      </p:pic>
      <p:pic>
        <p:nvPicPr>
          <p:cNvPr id="1029" name="Picture 5" descr="C:\Users\Asus\Desktop\дерево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2969210"/>
            <a:ext cx="3643338" cy="3888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0-01/1579337088_23-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Users\Asus\Desktop\девочка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785926"/>
            <a:ext cx="2899153" cy="4608128"/>
          </a:xfrm>
          <a:prstGeom prst="rect">
            <a:avLst/>
          </a:prstGeom>
          <a:noFill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214282" y="2000240"/>
            <a:ext cx="5857916" cy="4643470"/>
          </a:xfrm>
          <a:prstGeom prst="wedgeRoundRectCallout">
            <a:avLst>
              <a:gd name="adj1" fmla="val 61511"/>
              <a:gd name="adj2" fmla="val -18615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- Теперь </a:t>
            </a:r>
            <a:r>
              <a:rPr lang="ru-RU" sz="1600" dirty="0" smtClean="0"/>
              <a:t>твои ручки и пальчики готовы к работе. Как ты уже догадался, мы с тобой будем лепить овощи для огорода</a:t>
            </a:r>
            <a:r>
              <a:rPr lang="ru-RU" sz="1600" dirty="0" smtClean="0"/>
              <a:t>.</a:t>
            </a:r>
          </a:p>
          <a:p>
            <a:endParaRPr lang="ru-RU" sz="1600" dirty="0" smtClean="0"/>
          </a:p>
          <a:p>
            <a:r>
              <a:rPr lang="ru-RU" sz="1600" b="1" dirty="0" smtClean="0"/>
              <a:t>- </a:t>
            </a:r>
            <a:r>
              <a:rPr lang="ru-RU" sz="1600" dirty="0" smtClean="0"/>
              <a:t>А </a:t>
            </a:r>
            <a:r>
              <a:rPr lang="ru-RU" sz="1600" dirty="0" smtClean="0"/>
              <a:t>вот какие овощи, отгадай загадки.</a:t>
            </a:r>
          </a:p>
          <a:p>
            <a:r>
              <a:rPr lang="ru-RU" sz="1600" dirty="0" smtClean="0"/>
              <a:t> </a:t>
            </a:r>
          </a:p>
          <a:p>
            <a:r>
              <a:rPr lang="ru-RU" sz="1600" dirty="0" smtClean="0"/>
              <a:t>Над землёй зелёный хвост,</a:t>
            </a:r>
          </a:p>
          <a:p>
            <a:r>
              <a:rPr lang="ru-RU" sz="1600" dirty="0" smtClean="0"/>
              <a:t>Под землёю красный нос.</a:t>
            </a:r>
          </a:p>
          <a:p>
            <a:r>
              <a:rPr lang="ru-RU" sz="1600" dirty="0" smtClean="0"/>
              <a:t>Зайчик уплетает ловко.</a:t>
            </a:r>
          </a:p>
          <a:p>
            <a:r>
              <a:rPr lang="ru-RU" sz="1600" dirty="0" smtClean="0"/>
              <a:t>Как зовут её?.</a:t>
            </a:r>
          </a:p>
          <a:p>
            <a:r>
              <a:rPr lang="ru-RU" sz="1600" i="1" dirty="0" smtClean="0">
                <a:solidFill>
                  <a:srgbClr val="FF0000"/>
                </a:solidFill>
              </a:rPr>
              <a:t>(Морковка)</a:t>
            </a:r>
            <a:endParaRPr lang="ru-RU" sz="1600" dirty="0" smtClean="0">
              <a:solidFill>
                <a:srgbClr val="FF0000"/>
              </a:solidFill>
            </a:endParaRPr>
          </a:p>
          <a:p>
            <a:r>
              <a:rPr lang="ru-RU" sz="1600" dirty="0" smtClean="0"/>
              <a:t>Кто любит борщ и винегрет,</a:t>
            </a:r>
          </a:p>
          <a:p>
            <a:r>
              <a:rPr lang="ru-RU" sz="1600" dirty="0" smtClean="0"/>
              <a:t>Грустит, когда её в нём нет.</a:t>
            </a:r>
          </a:p>
          <a:p>
            <a:r>
              <a:rPr lang="ru-RU" sz="1600" dirty="0" smtClean="0"/>
              <a:t>На грядке под землёй растёт –</a:t>
            </a:r>
          </a:p>
          <a:p>
            <a:r>
              <a:rPr lang="ru-RU" sz="1600" dirty="0" smtClean="0"/>
              <a:t>В народе ей всегда почёт.</a:t>
            </a:r>
          </a:p>
          <a:p>
            <a:r>
              <a:rPr lang="ru-RU" sz="1600" i="1" dirty="0" smtClean="0">
                <a:solidFill>
                  <a:srgbClr val="FF0000"/>
                </a:solidFill>
              </a:rPr>
              <a:t>(Свекла)</a:t>
            </a:r>
            <a:endParaRPr lang="ru-RU" sz="1600" dirty="0" smtClean="0">
              <a:solidFill>
                <a:srgbClr val="FF0000"/>
              </a:solidFill>
            </a:endParaRPr>
          </a:p>
          <a:p>
            <a:r>
              <a:rPr lang="ru-RU" sz="1600" i="1" dirty="0" smtClean="0">
                <a:solidFill>
                  <a:srgbClr val="FF0000"/>
                </a:solidFill>
              </a:rPr>
              <a:t>Взрослый показывает наглядный пример слепленных овощей.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Asus\Desktop\солнышко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0"/>
            <a:ext cx="2137140" cy="2142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0-01/1579337088_23-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https://mamakmv.ru/800/600/https/handsmake.ru/wp-content/uploads/2019/03/podelki-iz-plastilina-dlya-detey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3116"/>
            <a:ext cx="2714644" cy="3545243"/>
          </a:xfrm>
          <a:prstGeom prst="rect">
            <a:avLst/>
          </a:prstGeom>
          <a:noFill/>
        </p:spPr>
      </p:pic>
      <p:pic>
        <p:nvPicPr>
          <p:cNvPr id="14340" name="Picture 4" descr="https://cdn5.imgbb.ru/community/74/742815/201606/7269e22a2845f50a04ebb6a74b373c05.jpg"/>
          <p:cNvPicPr>
            <a:picLocks noChangeAspect="1" noChangeArrowheads="1"/>
          </p:cNvPicPr>
          <p:nvPr/>
        </p:nvPicPr>
        <p:blipFill>
          <a:blip r:embed="rId4"/>
          <a:srcRect l="11688" r="12337"/>
          <a:stretch>
            <a:fillRect/>
          </a:stretch>
        </p:blipFill>
        <p:spPr bwMode="auto">
          <a:xfrm>
            <a:off x="4143372" y="500042"/>
            <a:ext cx="3357586" cy="328868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4" y="428604"/>
            <a:ext cx="2928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Comic Sans MS" pitchFamily="66" charset="0"/>
              </a:rPr>
              <a:t>Лепка овощей на грядке 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10" name="Рисунок 9" descr="https://i1.wp.com/maam.ru/upload/blogs/detsad-569695-149156746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4071942"/>
            <a:ext cx="5286412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0-01/1579337088_23-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Users\Asus\Desktop\девочка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785926"/>
            <a:ext cx="2899153" cy="4608128"/>
          </a:xfrm>
          <a:prstGeom prst="rect">
            <a:avLst/>
          </a:prstGeom>
          <a:noFill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214282" y="2000240"/>
            <a:ext cx="5857916" cy="4643470"/>
          </a:xfrm>
          <a:prstGeom prst="wedgeRoundRectCallout">
            <a:avLst>
              <a:gd name="adj1" fmla="val 61511"/>
              <a:gd name="adj2" fmla="val -18615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Ты можешь выбрать и лепить фруктовые деревья.</a:t>
            </a:r>
          </a:p>
          <a:p>
            <a:r>
              <a:rPr lang="ru-RU" sz="1600" dirty="0" smtClean="0"/>
              <a:t>Слушай внимательно загадки.</a:t>
            </a:r>
          </a:p>
          <a:p>
            <a:r>
              <a:rPr lang="ru-RU" sz="1600" dirty="0" smtClean="0"/>
              <a:t> </a:t>
            </a:r>
          </a:p>
          <a:p>
            <a:r>
              <a:rPr lang="ru-RU" sz="1600" dirty="0" smtClean="0"/>
              <a:t>Круглое, румяное,</a:t>
            </a:r>
          </a:p>
          <a:p>
            <a:r>
              <a:rPr lang="ru-RU" sz="1600" dirty="0" smtClean="0"/>
              <a:t>Я расту на ветке.</a:t>
            </a:r>
          </a:p>
          <a:p>
            <a:r>
              <a:rPr lang="ru-RU" sz="1600" dirty="0" smtClean="0"/>
              <a:t>Любят меня взрослые,</a:t>
            </a:r>
          </a:p>
          <a:p>
            <a:r>
              <a:rPr lang="ru-RU" sz="1600" dirty="0" smtClean="0"/>
              <a:t>И маленькие детки.</a:t>
            </a:r>
          </a:p>
          <a:p>
            <a:r>
              <a:rPr lang="ru-RU" sz="1600" i="1" dirty="0" smtClean="0">
                <a:solidFill>
                  <a:srgbClr val="FF0000"/>
                </a:solidFill>
              </a:rPr>
              <a:t>(</a:t>
            </a:r>
            <a:r>
              <a:rPr lang="ru-RU" sz="1600" i="1" dirty="0" smtClean="0">
                <a:solidFill>
                  <a:srgbClr val="FF0000"/>
                </a:solidFill>
              </a:rPr>
              <a:t>Яблоки)</a:t>
            </a:r>
          </a:p>
          <a:p>
            <a:endParaRPr lang="ru-RU" sz="1600" dirty="0" smtClean="0"/>
          </a:p>
          <a:p>
            <a:r>
              <a:rPr lang="ru-RU" sz="1600" dirty="0" smtClean="0"/>
              <a:t>Словно </a:t>
            </a:r>
            <a:r>
              <a:rPr lang="ru-RU" sz="1600" dirty="0" smtClean="0"/>
              <a:t>лампочки на ветках,</a:t>
            </a:r>
          </a:p>
          <a:p>
            <a:r>
              <a:rPr lang="ru-RU" sz="1600" dirty="0" smtClean="0"/>
              <a:t>В ряд на дереве висят,</a:t>
            </a:r>
          </a:p>
          <a:p>
            <a:r>
              <a:rPr lang="ru-RU" sz="1600" dirty="0" smtClean="0"/>
              <a:t>Жёлтым, красным своим светом,</a:t>
            </a:r>
          </a:p>
          <a:p>
            <a:r>
              <a:rPr lang="ru-RU" sz="1600" dirty="0" smtClean="0"/>
              <a:t>Наш притягивают взгляд!</a:t>
            </a:r>
          </a:p>
          <a:p>
            <a:r>
              <a:rPr lang="ru-RU" sz="1600" dirty="0" smtClean="0"/>
              <a:t> </a:t>
            </a:r>
          </a:p>
          <a:p>
            <a:r>
              <a:rPr lang="ru-RU" sz="1600" i="1" dirty="0" smtClean="0">
                <a:solidFill>
                  <a:srgbClr val="FF0000"/>
                </a:solidFill>
              </a:rPr>
              <a:t>Взрослый показывает наглядный пример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i="1" dirty="0" smtClean="0">
                <a:solidFill>
                  <a:srgbClr val="FF0000"/>
                </a:solidFill>
              </a:rPr>
              <a:t>слепленных фруктов.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Asus\Desktop\солнышко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0"/>
            <a:ext cx="2137140" cy="2142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0-01/1579337088_23-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4" y="428604"/>
            <a:ext cx="2928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Comic Sans MS" pitchFamily="66" charset="0"/>
              </a:rPr>
              <a:t>Лепка Фруктовых деревьев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7" name="Рисунок 6" descr="https://i1.wp.com/maam.ru/upload/blogs/detsad-569695-14915676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28604"/>
            <a:ext cx="457203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http://pulmix.ru/ImgSt/priroda/kak_slepit_derevo_vishnyu_s_plodami_iz_plastilina-8.jpg"/>
          <p:cNvPicPr>
            <a:picLocks noChangeAspect="1" noChangeArrowheads="1"/>
          </p:cNvPicPr>
          <p:nvPr/>
        </p:nvPicPr>
        <p:blipFill>
          <a:blip r:embed="rId4"/>
          <a:srcRect l="28697" t="12743" r="26208" b="12620"/>
          <a:stretch>
            <a:fillRect/>
          </a:stretch>
        </p:blipFill>
        <p:spPr bwMode="auto">
          <a:xfrm>
            <a:off x="5786446" y="3000372"/>
            <a:ext cx="2786082" cy="3461496"/>
          </a:xfrm>
          <a:prstGeom prst="rect">
            <a:avLst/>
          </a:prstGeom>
          <a:noFill/>
        </p:spPr>
      </p:pic>
      <p:pic>
        <p:nvPicPr>
          <p:cNvPr id="24580" name="Picture 4" descr="https://cdn-nus-1.pinme.ru/photo/83/f1/83f12f8efc85a02f8ffe21488fe1e66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928934"/>
            <a:ext cx="4610092" cy="3434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0-01/1579337088_23-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Users\Asus\Desktop\девочка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785926"/>
            <a:ext cx="2899153" cy="4608128"/>
          </a:xfrm>
          <a:prstGeom prst="rect">
            <a:avLst/>
          </a:prstGeom>
          <a:noFill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214282" y="2000240"/>
            <a:ext cx="5857916" cy="4643470"/>
          </a:xfrm>
          <a:prstGeom prst="wedgeRoundRectCallout">
            <a:avLst>
              <a:gd name="adj1" fmla="val 61511"/>
              <a:gd name="adj2" fmla="val -18615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/>
              <a:t>Ты можешь выбрать и лепить цветы.</a:t>
            </a:r>
          </a:p>
          <a:p>
            <a:pPr algn="just"/>
            <a:r>
              <a:rPr lang="ru-RU" sz="1600" dirty="0" smtClean="0"/>
              <a:t>Вот твои загадки.</a:t>
            </a:r>
          </a:p>
          <a:p>
            <a:pPr algn="just"/>
            <a:r>
              <a:rPr lang="ru-RU" sz="1600" dirty="0" smtClean="0"/>
              <a:t> </a:t>
            </a:r>
          </a:p>
          <a:p>
            <a:pPr algn="just"/>
            <a:r>
              <a:rPr lang="ru-RU" sz="1600" dirty="0" smtClean="0"/>
              <a:t>Стоит в саду кудряшка -</a:t>
            </a:r>
          </a:p>
          <a:p>
            <a:pPr algn="just"/>
            <a:r>
              <a:rPr lang="ru-RU" sz="1600" dirty="0" smtClean="0"/>
              <a:t>Белая рубашка,</a:t>
            </a:r>
          </a:p>
          <a:p>
            <a:pPr algn="just"/>
            <a:r>
              <a:rPr lang="ru-RU" sz="1600" dirty="0" smtClean="0"/>
              <a:t>Сердечко золотое.</a:t>
            </a:r>
          </a:p>
          <a:p>
            <a:pPr algn="just"/>
            <a:r>
              <a:rPr lang="ru-RU" sz="1600" dirty="0" smtClean="0"/>
              <a:t>Что это такое?</a:t>
            </a:r>
          </a:p>
          <a:p>
            <a:pPr algn="just"/>
            <a:r>
              <a:rPr lang="ru-RU" sz="1600" i="1" dirty="0" smtClean="0">
                <a:solidFill>
                  <a:srgbClr val="FF0000"/>
                </a:solidFill>
              </a:rPr>
              <a:t>(Ромашка)</a:t>
            </a:r>
            <a:endParaRPr lang="ru-RU" sz="1600" dirty="0" smtClean="0">
              <a:solidFill>
                <a:srgbClr val="FF0000"/>
              </a:solidFill>
            </a:endParaRPr>
          </a:p>
          <a:p>
            <a:pPr algn="just"/>
            <a:r>
              <a:rPr lang="ru-RU" sz="1600" dirty="0" smtClean="0"/>
              <a:t>В огороде, на дорожке,</a:t>
            </a:r>
          </a:p>
          <a:p>
            <a:pPr algn="just"/>
            <a:r>
              <a:rPr lang="ru-RU" sz="1600" dirty="0" smtClean="0"/>
              <a:t>под моим окошком,</a:t>
            </a:r>
          </a:p>
          <a:p>
            <a:pPr algn="just"/>
            <a:r>
              <a:rPr lang="ru-RU" sz="1600" dirty="0" smtClean="0"/>
              <a:t>Расцвело сегодня солнце,</a:t>
            </a:r>
          </a:p>
          <a:p>
            <a:pPr algn="just"/>
            <a:r>
              <a:rPr lang="ru-RU" sz="1600" dirty="0" smtClean="0"/>
              <a:t>на высокой ножке.</a:t>
            </a:r>
          </a:p>
          <a:p>
            <a:pPr algn="just"/>
            <a:r>
              <a:rPr lang="ru-RU" sz="1600" i="1" dirty="0" smtClean="0">
                <a:solidFill>
                  <a:srgbClr val="FF0000"/>
                </a:solidFill>
              </a:rPr>
              <a:t>(Подсолнух)</a:t>
            </a:r>
            <a:endParaRPr lang="ru-RU" sz="1600" dirty="0" smtClean="0">
              <a:solidFill>
                <a:srgbClr val="FF0000"/>
              </a:solidFill>
            </a:endParaRPr>
          </a:p>
          <a:p>
            <a:pPr algn="just"/>
            <a:r>
              <a:rPr lang="ru-RU" sz="1600" i="1" dirty="0" smtClean="0"/>
              <a:t> </a:t>
            </a:r>
            <a:endParaRPr lang="ru-RU" sz="1600" dirty="0" smtClean="0"/>
          </a:p>
          <a:p>
            <a:pPr algn="just"/>
            <a:r>
              <a:rPr lang="ru-RU" sz="1600" i="1" dirty="0" smtClean="0">
                <a:solidFill>
                  <a:srgbClr val="FF0000"/>
                </a:solidFill>
              </a:rPr>
              <a:t>На столе лежит макет цветов из картона для техники "размазывание", но ребёнок может, как и воспользоваться макетом, так и слепить цветок самостоятельно.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Asus\Desktop\солнышко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0"/>
            <a:ext cx="2137140" cy="2142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0-01/1579337088_23-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4" y="428604"/>
            <a:ext cx="2928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Comic Sans MS" pitchFamily="66" charset="0"/>
              </a:rPr>
              <a:t>Лепка цветов на клумбы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26626" name="Picture 2" descr="http://umelyeruchki.ru/images/stories/plastilin/cvetochnaya-klum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4143380"/>
            <a:ext cx="1470141" cy="1928826"/>
          </a:xfrm>
          <a:prstGeom prst="rect">
            <a:avLst/>
          </a:prstGeom>
          <a:noFill/>
        </p:spPr>
      </p:pic>
      <p:pic>
        <p:nvPicPr>
          <p:cNvPr id="26630" name="Picture 6" descr="https://ds04.infourok.ru/uploads/ex/0783/00156442-9071a4d2/hello_html_370a74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143116"/>
            <a:ext cx="2742195" cy="3965944"/>
          </a:xfrm>
          <a:prstGeom prst="rect">
            <a:avLst/>
          </a:prstGeom>
          <a:noFill/>
        </p:spPr>
      </p:pic>
      <p:pic>
        <p:nvPicPr>
          <p:cNvPr id="26632" name="Picture 8" descr="https://avatars.mds.yandex.net/get-pdb/199965/971a5f4f-a2e9-45ba-9966-a3033105229e/s1200?webp=fals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285728"/>
            <a:ext cx="2905212" cy="3143272"/>
          </a:xfrm>
          <a:prstGeom prst="rect">
            <a:avLst/>
          </a:prstGeom>
          <a:noFill/>
        </p:spPr>
      </p:pic>
      <p:pic>
        <p:nvPicPr>
          <p:cNvPr id="26634" name="Picture 10" descr="https://materinstvo.ru/content/article_images/articles_12881/flowers-scheme-1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2928933"/>
            <a:ext cx="2606326" cy="3703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0-01/1579337088_23-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Users\Asus\Desktop\девочка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785926"/>
            <a:ext cx="2899153" cy="4608128"/>
          </a:xfrm>
          <a:prstGeom prst="rect">
            <a:avLst/>
          </a:prstGeom>
          <a:noFill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214282" y="2357430"/>
            <a:ext cx="5857916" cy="3071834"/>
          </a:xfrm>
          <a:prstGeom prst="wedgeRoundRectCallout">
            <a:avLst>
              <a:gd name="adj1" fmla="val 68475"/>
              <a:gd name="adj2" fmla="val -14035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Молодец. Вспомни, правила работы с пластилином и можешь приступать</a:t>
            </a:r>
            <a:r>
              <a:rPr lang="ru-RU" sz="1600" dirty="0" smtClean="0"/>
              <a:t>.</a:t>
            </a:r>
          </a:p>
          <a:p>
            <a:endParaRPr lang="ru-RU" sz="1600" dirty="0" smtClean="0"/>
          </a:p>
          <a:p>
            <a:r>
              <a:rPr lang="ru-RU" sz="1600" i="1" dirty="0" smtClean="0">
                <a:solidFill>
                  <a:srgbClr val="FF0000"/>
                </a:solidFill>
              </a:rPr>
              <a:t>Ребёнок рассматривает картинки и готовые примеры работ, приступает к лепке.</a:t>
            </a:r>
            <a:endParaRPr lang="ru-RU" sz="1600" dirty="0" smtClean="0">
              <a:solidFill>
                <a:srgbClr val="FF0000"/>
              </a:solidFill>
            </a:endParaRPr>
          </a:p>
          <a:p>
            <a:r>
              <a:rPr lang="ru-RU" sz="1600" i="1" dirty="0" smtClean="0">
                <a:solidFill>
                  <a:srgbClr val="FF0000"/>
                </a:solidFill>
              </a:rPr>
              <a:t>Взрослый подсказывает и помогает при необходимости.</a:t>
            </a:r>
            <a:endParaRPr lang="ru-RU" sz="1600" dirty="0" smtClean="0">
              <a:solidFill>
                <a:srgbClr val="FF0000"/>
              </a:solidFill>
            </a:endParaRPr>
          </a:p>
          <a:p>
            <a:r>
              <a:rPr lang="ru-RU" sz="1600" i="1" dirty="0" smtClean="0"/>
              <a:t> </a:t>
            </a:r>
            <a:endParaRPr lang="ru-RU" sz="1600" dirty="0" smtClean="0"/>
          </a:p>
          <a:p>
            <a:r>
              <a:rPr lang="ru-RU" sz="1600" b="1" dirty="0" smtClean="0"/>
              <a:t>Взрослый</a:t>
            </a:r>
            <a:r>
              <a:rPr lang="ru-RU" sz="1600" b="1" dirty="0" smtClean="0"/>
              <a:t>: </a:t>
            </a:r>
            <a:r>
              <a:rPr lang="ru-RU" sz="1600" dirty="0" smtClean="0"/>
              <a:t>Ты сегодня славно потрудился, теперь, как ты думаешь, на нашей </a:t>
            </a:r>
            <a:r>
              <a:rPr lang="ru-RU" sz="1600" i="1" dirty="0" smtClean="0"/>
              <a:t>«ферме» </a:t>
            </a:r>
            <a:r>
              <a:rPr lang="ru-RU" sz="1600" dirty="0" smtClean="0"/>
              <a:t>есть всё необходимое?</a:t>
            </a:r>
          </a:p>
          <a:p>
            <a:r>
              <a:rPr lang="ru-RU" sz="1600" dirty="0" smtClean="0"/>
              <a:t>- Давай похлопаем себе!</a:t>
            </a:r>
            <a:endParaRPr lang="ru-RU" sz="1600" dirty="0"/>
          </a:p>
        </p:txBody>
      </p:sp>
      <p:pic>
        <p:nvPicPr>
          <p:cNvPr id="1027" name="Picture 3" descr="C:\Users\Asus\Desktop\солнышко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0"/>
            <a:ext cx="2137140" cy="2142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Asus\Desktop\огород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0-01/1579337088_23-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Asus\Desktop\солнышко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0"/>
            <a:ext cx="3500462" cy="3509359"/>
          </a:xfrm>
          <a:prstGeom prst="rect">
            <a:avLst/>
          </a:prstGeom>
          <a:noFill/>
        </p:spPr>
      </p:pic>
      <p:pic>
        <p:nvPicPr>
          <p:cNvPr id="1028" name="Picture 4" descr="C:\Users\Asus\Desktop\девочка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6584" y="1218182"/>
            <a:ext cx="3168820" cy="5036756"/>
          </a:xfrm>
          <a:prstGeom prst="rect">
            <a:avLst/>
          </a:prstGeom>
          <a:noFill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1643042" y="3571876"/>
            <a:ext cx="4000528" cy="1857388"/>
          </a:xfrm>
          <a:prstGeom prst="wedgeRoundRectCallout">
            <a:avLst>
              <a:gd name="adj1" fmla="val 82755"/>
              <a:gd name="adj2" fmla="val -76355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u="sng" dirty="0" smtClean="0"/>
              <a:t>Приветствие</a:t>
            </a:r>
            <a:r>
              <a:rPr lang="ru-RU" b="1" i="1" dirty="0" smtClean="0"/>
              <a:t>:</a:t>
            </a:r>
            <a:endParaRPr lang="ru-RU" dirty="0" smtClean="0"/>
          </a:p>
          <a:p>
            <a:r>
              <a:rPr lang="ru-RU" b="1" i="1" dirty="0" smtClean="0"/>
              <a:t> </a:t>
            </a:r>
            <a:endParaRPr lang="ru-RU" dirty="0" smtClean="0"/>
          </a:p>
          <a:p>
            <a:r>
              <a:rPr lang="ru-RU" dirty="0" smtClean="0">
                <a:solidFill>
                  <a:schemeClr val="tx1"/>
                </a:solidFill>
              </a:rPr>
              <a:t>"К солнышку руки мы потянули,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Лучик мы взяли и к сердцу прижали,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Мы улыбнулись, другу луч дали,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Здравствуй, мы тебя ждали!"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0-01/1579337088_23-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Asus\Desktop\солнышко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0"/>
            <a:ext cx="3286148" cy="3294500"/>
          </a:xfrm>
          <a:prstGeom prst="rect">
            <a:avLst/>
          </a:prstGeom>
          <a:noFill/>
        </p:spPr>
      </p:pic>
      <p:pic>
        <p:nvPicPr>
          <p:cNvPr id="1028" name="Picture 4" descr="C:\Users\Asus\Desktop\девочка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785794"/>
            <a:ext cx="3253977" cy="5172112"/>
          </a:xfrm>
          <a:prstGeom prst="rect">
            <a:avLst/>
          </a:prstGeom>
          <a:noFill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4143372" y="3214686"/>
            <a:ext cx="3429024" cy="3357586"/>
          </a:xfrm>
          <a:prstGeom prst="wedgeRoundRectCallout">
            <a:avLst>
              <a:gd name="adj1" fmla="val -102621"/>
              <a:gd name="adj2" fmla="val -62641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i="1" dirty="0" smtClean="0"/>
          </a:p>
          <a:p>
            <a:r>
              <a:rPr lang="ru-RU" b="1" i="1" dirty="0" smtClean="0"/>
              <a:t>Отгадай загадку</a:t>
            </a:r>
            <a:endParaRPr lang="ru-RU" dirty="0" smtClean="0"/>
          </a:p>
          <a:p>
            <a:r>
              <a:rPr lang="ru-RU" dirty="0" smtClean="0"/>
              <a:t>Если снег повсюду тает,</a:t>
            </a:r>
          </a:p>
          <a:p>
            <a:r>
              <a:rPr lang="ru-RU" dirty="0" smtClean="0"/>
              <a:t>День становится длинней,</a:t>
            </a:r>
          </a:p>
          <a:p>
            <a:r>
              <a:rPr lang="ru-RU" dirty="0" smtClean="0"/>
              <a:t>Если всё зазеленело</a:t>
            </a:r>
          </a:p>
          <a:p>
            <a:r>
              <a:rPr lang="ru-RU" dirty="0" smtClean="0"/>
              <a:t>И в полях звенит ручей,</a:t>
            </a:r>
          </a:p>
          <a:p>
            <a:r>
              <a:rPr lang="ru-RU" dirty="0" smtClean="0"/>
              <a:t>Если солнце ярче светит,</a:t>
            </a:r>
          </a:p>
          <a:p>
            <a:r>
              <a:rPr lang="ru-RU" dirty="0" smtClean="0"/>
              <a:t>Если птицам не до сна,</a:t>
            </a:r>
          </a:p>
          <a:p>
            <a:r>
              <a:rPr lang="ru-RU" dirty="0" smtClean="0"/>
              <a:t>Если стал теплее ветер,</a:t>
            </a:r>
          </a:p>
          <a:p>
            <a:r>
              <a:rPr lang="ru-RU" dirty="0" smtClean="0"/>
              <a:t>Значит, к нам пришла….</a:t>
            </a:r>
          </a:p>
          <a:p>
            <a:r>
              <a:rPr lang="ru-RU" dirty="0" smtClean="0"/>
              <a:t> </a:t>
            </a:r>
          </a:p>
          <a:p>
            <a:pPr algn="r"/>
            <a:r>
              <a:rPr lang="ru-RU" dirty="0" smtClean="0"/>
              <a:t> </a:t>
            </a:r>
            <a:r>
              <a:rPr lang="ru-RU" b="1" i="1" dirty="0" smtClean="0"/>
              <a:t>Весна.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0-01/1579337088_23-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Asus\Desktop\солнышко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-214338"/>
            <a:ext cx="3500462" cy="3509359"/>
          </a:xfrm>
          <a:prstGeom prst="rect">
            <a:avLst/>
          </a:prstGeom>
          <a:noFill/>
        </p:spPr>
      </p:pic>
      <p:pic>
        <p:nvPicPr>
          <p:cNvPr id="1028" name="Picture 4" descr="C:\Users\Asus\Desktop\девочка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785926"/>
            <a:ext cx="2899153" cy="4608128"/>
          </a:xfrm>
          <a:prstGeom prst="rect">
            <a:avLst/>
          </a:prstGeom>
          <a:noFill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785786" y="3214686"/>
            <a:ext cx="4857784" cy="3357586"/>
          </a:xfrm>
          <a:prstGeom prst="wedgeRoundRectCallout">
            <a:avLst>
              <a:gd name="adj1" fmla="val 78059"/>
              <a:gd name="adj2" fmla="val -39597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А по каким признакам ты знаешь, что сейчас весна?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Ребёнок: </a:t>
            </a:r>
            <a:r>
              <a:rPr lang="ru-RU" i="1" dirty="0" smtClean="0">
                <a:solidFill>
                  <a:srgbClr val="FF0000"/>
                </a:solidFill>
              </a:rPr>
              <a:t>Снег растаял и лёд, солнце чаще светит, теплее стало на улице, почки на деревьях стали появляться, птицы прилетели.</a:t>
            </a:r>
          </a:p>
          <a:p>
            <a:r>
              <a:rPr lang="ru-RU" dirty="0" smtClean="0"/>
              <a:t>Правильно</a:t>
            </a:r>
            <a:r>
              <a:rPr lang="ru-RU" dirty="0" smtClean="0"/>
              <a:t>. Ты сказал, птицы прилетели. А для чего они вернулись домой?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Ребёнок: </a:t>
            </a:r>
            <a:r>
              <a:rPr lang="ru-RU" i="1" dirty="0" smtClean="0">
                <a:solidFill>
                  <a:srgbClr val="FF0000"/>
                </a:solidFill>
              </a:rPr>
              <a:t>Найти себе дом или свить гнездо. Вывести птенцов.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0-01/1579337088_23-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Asus\Desktop\солнышко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8972" y="-1"/>
            <a:ext cx="2922052" cy="2929479"/>
          </a:xfrm>
          <a:prstGeom prst="rect">
            <a:avLst/>
          </a:prstGeom>
          <a:noFill/>
        </p:spPr>
      </p:pic>
      <p:pic>
        <p:nvPicPr>
          <p:cNvPr id="1028" name="Picture 4" descr="C:\Users\Asus\Desktop\девочка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785794"/>
            <a:ext cx="3253977" cy="5172112"/>
          </a:xfrm>
          <a:prstGeom prst="rect">
            <a:avLst/>
          </a:prstGeom>
          <a:noFill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3428992" y="3000372"/>
            <a:ext cx="5357850" cy="3571900"/>
          </a:xfrm>
          <a:prstGeom prst="wedgeRoundRectCallout">
            <a:avLst>
              <a:gd name="adj1" fmla="val -74383"/>
              <a:gd name="adj2" fmla="val -57253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i="1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Да</a:t>
            </a:r>
            <a:r>
              <a:rPr lang="ru-RU" dirty="0" smtClean="0"/>
              <a:t>, верно. С приходом весны у природы и у животных появилось много дел и забот. Природа проснулась после зимы, впитывает себя больше влаги и солнечного света, чтобы скорей появилась травка, листочки на деревьях, цветы. Все животные сейчас заняты тем, что им нужно обзавестись потомством, многому их научить и вырастить до прихода зимы. А какие заботы появились у людей с приходом весны</a:t>
            </a:r>
            <a:r>
              <a:rPr lang="ru-RU" dirty="0" smtClean="0"/>
              <a:t>?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i="1" dirty="0" smtClean="0">
                <a:solidFill>
                  <a:srgbClr val="FF0000"/>
                </a:solidFill>
              </a:rPr>
              <a:t>Ребёнок: </a:t>
            </a:r>
            <a:r>
              <a:rPr lang="ru-RU" i="1" dirty="0" smtClean="0">
                <a:solidFill>
                  <a:srgbClr val="FF0000"/>
                </a:solidFill>
              </a:rPr>
              <a:t>Навести порядок в парках, садах и школах, под окнами, на даче.</a:t>
            </a:r>
          </a:p>
          <a:p>
            <a:endParaRPr lang="ru-RU" dirty="0" smtClean="0"/>
          </a:p>
          <a:p>
            <a:pPr algn="r"/>
            <a:r>
              <a:rPr lang="ru-RU" dirty="0" smtClean="0"/>
              <a:t> </a:t>
            </a:r>
            <a:r>
              <a:rPr lang="ru-RU" b="1" i="1" dirty="0" smtClean="0"/>
              <a:t>Весна.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0-01/1579337088_23-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Asus\Desktop\солнышко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-1"/>
            <a:ext cx="3214710" cy="3222881"/>
          </a:xfrm>
          <a:prstGeom prst="rect">
            <a:avLst/>
          </a:prstGeom>
          <a:noFill/>
        </p:spPr>
      </p:pic>
      <p:pic>
        <p:nvPicPr>
          <p:cNvPr id="1028" name="Picture 4" descr="C:\Users\Asus\Desktop\девочка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785926"/>
            <a:ext cx="2899153" cy="4608128"/>
          </a:xfrm>
          <a:prstGeom prst="rect">
            <a:avLst/>
          </a:prstGeom>
          <a:noFill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214282" y="3143248"/>
            <a:ext cx="5643602" cy="3286148"/>
          </a:xfrm>
          <a:prstGeom prst="wedgeRoundRectCallout">
            <a:avLst>
              <a:gd name="adj1" fmla="val 73323"/>
              <a:gd name="adj2" fmla="val -38004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/>
              <a:t>Молодец, всё верно сказал. А «навести порядок»</a:t>
            </a:r>
            <a:r>
              <a:rPr lang="ru-RU" sz="1600" i="1" dirty="0" smtClean="0"/>
              <a:t> </a:t>
            </a:r>
            <a:r>
              <a:rPr lang="ru-RU" sz="1600" dirty="0" smtClean="0"/>
              <a:t>на улице, это как?</a:t>
            </a:r>
          </a:p>
          <a:p>
            <a:pPr algn="just"/>
            <a:r>
              <a:rPr lang="ru-RU" sz="1600" b="1" i="1" dirty="0" smtClean="0">
                <a:solidFill>
                  <a:srgbClr val="FF0000"/>
                </a:solidFill>
              </a:rPr>
              <a:t>Ребёнок: </a:t>
            </a:r>
            <a:r>
              <a:rPr lang="ru-RU" sz="1600" i="1" dirty="0" smtClean="0">
                <a:solidFill>
                  <a:srgbClr val="FF0000"/>
                </a:solidFill>
              </a:rPr>
              <a:t>Убрать старую листву и траву, ветки и палки, собрать весь мусор, побелить деревья, повесить скворечники для птиц, посадить семена и рассаду.</a:t>
            </a:r>
          </a:p>
          <a:p>
            <a:pPr algn="just"/>
            <a:r>
              <a:rPr lang="ru-RU" sz="1600" dirty="0" smtClean="0"/>
              <a:t>Правильно</a:t>
            </a:r>
            <a:r>
              <a:rPr lang="ru-RU" sz="1600" dirty="0" smtClean="0"/>
              <a:t>. Чтобы приятней было нашим глазам, мы все стараемся наводить порядок не только дома, но и на улице. И каждый это делает по-своему. А люди, у которых есть дачи, с приходом весны спешат скорей там убраться и посадить новый урожай, ведь чтоб собрать хороший урожай осенью, весной надо хорошо потрудиться.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0-01/1579337088_23-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Asus\Desktop\солнышко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1852656" cy="1857365"/>
          </a:xfrm>
          <a:prstGeom prst="rect">
            <a:avLst/>
          </a:prstGeom>
          <a:noFill/>
        </p:spPr>
      </p:pic>
      <p:pic>
        <p:nvPicPr>
          <p:cNvPr id="1028" name="Picture 4" descr="C:\Users\Asus\Desktop\девочка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1928802"/>
            <a:ext cx="2539597" cy="4036624"/>
          </a:xfrm>
          <a:prstGeom prst="rect">
            <a:avLst/>
          </a:prstGeom>
          <a:noFill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4857752" y="1357298"/>
            <a:ext cx="3286148" cy="5143536"/>
          </a:xfrm>
          <a:prstGeom prst="wedgeRoundRectCallout">
            <a:avLst>
              <a:gd name="adj1" fmla="val -110771"/>
              <a:gd name="adj2" fmla="val -10484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i="1" dirty="0" smtClean="0"/>
          </a:p>
          <a:p>
            <a:pPr algn="just"/>
            <a:endParaRPr lang="ru-RU" dirty="0" smtClean="0"/>
          </a:p>
          <a:p>
            <a:pPr algn="ctr"/>
            <a:r>
              <a:rPr lang="ru-RU" sz="1600" dirty="0" smtClean="0"/>
              <a:t>Давай </a:t>
            </a:r>
            <a:r>
              <a:rPr lang="ru-RU" sz="1600" dirty="0" smtClean="0"/>
              <a:t>немного разомнёмся.</a:t>
            </a:r>
          </a:p>
          <a:p>
            <a:r>
              <a:rPr lang="ru-RU" sz="1600" dirty="0" smtClean="0"/>
              <a:t> </a:t>
            </a:r>
          </a:p>
          <a:p>
            <a:pPr algn="ctr"/>
            <a:r>
              <a:rPr lang="ru-RU" sz="1600" b="1" dirty="0" smtClean="0"/>
              <a:t>  </a:t>
            </a:r>
            <a:r>
              <a:rPr lang="ru-RU" sz="1600" b="1" dirty="0" err="1" smtClean="0">
                <a:solidFill>
                  <a:srgbClr val="552579"/>
                </a:solidFill>
              </a:rPr>
              <a:t>Физминутка</a:t>
            </a:r>
            <a:endParaRPr lang="ru-RU" sz="1600" dirty="0" smtClean="0">
              <a:solidFill>
                <a:srgbClr val="552579"/>
              </a:solidFill>
            </a:endParaRPr>
          </a:p>
          <a:p>
            <a:pPr algn="ctr"/>
            <a:r>
              <a:rPr lang="ru-RU" sz="1600" b="1" i="1" dirty="0" smtClean="0">
                <a:solidFill>
                  <a:srgbClr val="552579"/>
                </a:solidFill>
              </a:rPr>
              <a:t>«На лужайке поутру»</a:t>
            </a:r>
            <a:r>
              <a:rPr lang="ru-RU" sz="1600" b="1" dirty="0" smtClean="0">
                <a:solidFill>
                  <a:srgbClr val="552579"/>
                </a:solidFill>
              </a:rPr>
              <a:t>.</a:t>
            </a:r>
            <a:endParaRPr lang="ru-RU" sz="1600" dirty="0" smtClean="0">
              <a:solidFill>
                <a:srgbClr val="552579"/>
              </a:solidFill>
            </a:endParaRPr>
          </a:p>
          <a:p>
            <a:r>
              <a:rPr lang="ru-RU" sz="1600" dirty="0" smtClean="0"/>
              <a:t> </a:t>
            </a:r>
          </a:p>
          <a:p>
            <a:r>
              <a:rPr lang="ru-RU" sz="1600" dirty="0" smtClean="0"/>
              <a:t>На лужайке поутру</a:t>
            </a:r>
          </a:p>
          <a:p>
            <a:r>
              <a:rPr lang="ru-RU" sz="1600" dirty="0" smtClean="0"/>
              <a:t>Мы затеяли игру.</a:t>
            </a:r>
          </a:p>
          <a:p>
            <a:r>
              <a:rPr lang="ru-RU" sz="1600" dirty="0" smtClean="0"/>
              <a:t>Я - подснежник, ты - вьюнок,</a:t>
            </a:r>
          </a:p>
          <a:p>
            <a:r>
              <a:rPr lang="ru-RU" sz="1600" dirty="0" smtClean="0"/>
              <a:t>Становитесь в наш венок.</a:t>
            </a:r>
          </a:p>
          <a:p>
            <a:r>
              <a:rPr lang="ru-RU" sz="1600" dirty="0" smtClean="0"/>
              <a:t>Раз, два, три, четыре,</a:t>
            </a:r>
          </a:p>
          <a:p>
            <a:r>
              <a:rPr lang="ru-RU" sz="1600" dirty="0" smtClean="0"/>
              <a:t>Раздвигайте круг по шире.</a:t>
            </a:r>
          </a:p>
          <a:p>
            <a:r>
              <a:rPr lang="ru-RU" sz="1600" dirty="0" smtClean="0"/>
              <a:t>А теперь мы ручейки,</a:t>
            </a:r>
          </a:p>
          <a:p>
            <a:r>
              <a:rPr lang="ru-RU" sz="1600" dirty="0" smtClean="0"/>
              <a:t>Побежим вперегонки.</a:t>
            </a:r>
          </a:p>
          <a:p>
            <a:r>
              <a:rPr lang="ru-RU" sz="1600" dirty="0" smtClean="0"/>
              <a:t>Прямо к озеру спешим,</a:t>
            </a:r>
          </a:p>
          <a:p>
            <a:r>
              <a:rPr lang="ru-RU" sz="1600" dirty="0" smtClean="0"/>
              <a:t>Станет озеро большим.</a:t>
            </a:r>
          </a:p>
          <a:p>
            <a:r>
              <a:rPr lang="ru-RU" sz="1600" dirty="0" smtClean="0"/>
              <a:t>Становитесь в круг опять -</a:t>
            </a:r>
          </a:p>
          <a:p>
            <a:r>
              <a:rPr lang="ru-RU" sz="1600" dirty="0" smtClean="0"/>
              <a:t>Будем в солнышко играть.</a:t>
            </a:r>
          </a:p>
          <a:p>
            <a:r>
              <a:rPr lang="ru-RU" sz="1600" dirty="0" smtClean="0"/>
              <a:t>Мы – весёлые лучи,</a:t>
            </a:r>
          </a:p>
          <a:p>
            <a:r>
              <a:rPr lang="ru-RU" sz="1600" dirty="0" smtClean="0"/>
              <a:t>Мы – резвы и горячи.</a:t>
            </a:r>
          </a:p>
          <a:p>
            <a:endParaRPr lang="ru-RU" dirty="0" smtClean="0"/>
          </a:p>
          <a:p>
            <a:pPr algn="r"/>
            <a:r>
              <a:rPr lang="ru-RU" dirty="0" smtClean="0"/>
              <a:t> </a:t>
            </a:r>
            <a:r>
              <a:rPr lang="ru-RU" b="1" i="1" dirty="0" smtClean="0"/>
              <a:t>Весна.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0-01/1579337088_23-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Asus\Desktop\солнышко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0"/>
            <a:ext cx="2137140" cy="2142572"/>
          </a:xfrm>
          <a:prstGeom prst="rect">
            <a:avLst/>
          </a:prstGeom>
          <a:noFill/>
        </p:spPr>
      </p:pic>
      <p:pic>
        <p:nvPicPr>
          <p:cNvPr id="1028" name="Picture 4" descr="C:\Users\Asus\Desktop\девочка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785926"/>
            <a:ext cx="2899153" cy="4608128"/>
          </a:xfrm>
          <a:prstGeom prst="rect">
            <a:avLst/>
          </a:prstGeom>
          <a:noFill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214282" y="2000240"/>
            <a:ext cx="5857916" cy="4643470"/>
          </a:xfrm>
          <a:prstGeom prst="wedgeRoundRectCallout">
            <a:avLst>
              <a:gd name="adj1" fmla="val 61511"/>
              <a:gd name="adj2" fmla="val -18615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- Молодец</a:t>
            </a:r>
            <a:r>
              <a:rPr lang="ru-RU" sz="1600" dirty="0" smtClean="0"/>
              <a:t>. Немного размялись, можно продолжать беседу о труде людей с приходом весны.</a:t>
            </a:r>
            <a:br>
              <a:rPr lang="ru-RU" sz="1600" dirty="0" smtClean="0"/>
            </a:br>
            <a:r>
              <a:rPr lang="ru-RU" sz="1600" dirty="0" smtClean="0"/>
              <a:t>- А </a:t>
            </a:r>
            <a:r>
              <a:rPr lang="ru-RU" sz="1600" dirty="0" smtClean="0"/>
              <a:t>что сажают люди в огородах?</a:t>
            </a:r>
          </a:p>
          <a:p>
            <a:r>
              <a:rPr lang="ru-RU" sz="1600" dirty="0" smtClean="0"/>
              <a:t>- Правильно</a:t>
            </a:r>
            <a:r>
              <a:rPr lang="ru-RU" sz="1600" dirty="0" smtClean="0"/>
              <a:t>, а фрукты тогда где поспевают?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Ребёнок: </a:t>
            </a:r>
            <a:r>
              <a:rPr lang="ru-RU" sz="1600" dirty="0" smtClean="0">
                <a:solidFill>
                  <a:srgbClr val="FF0000"/>
                </a:solidFill>
              </a:rPr>
              <a:t>В саду.</a:t>
            </a:r>
          </a:p>
          <a:p>
            <a:r>
              <a:rPr lang="ru-RU" sz="1600" b="1" dirty="0" smtClean="0"/>
              <a:t>- </a:t>
            </a:r>
            <a:r>
              <a:rPr lang="ru-RU" sz="1600" dirty="0" smtClean="0"/>
              <a:t>Молодец</a:t>
            </a:r>
            <a:r>
              <a:rPr lang="ru-RU" sz="1600" dirty="0" smtClean="0"/>
              <a:t>. А чтобы украсить свои участки, люди сажают…</a:t>
            </a:r>
          </a:p>
          <a:p>
            <a:r>
              <a:rPr lang="ru-RU" sz="1600" dirty="0" smtClean="0"/>
              <a:t>Верно! А цветы сажают в огороде или в саду?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Ребёнок: </a:t>
            </a:r>
            <a:r>
              <a:rPr lang="ru-RU" sz="1600" dirty="0" smtClean="0">
                <a:solidFill>
                  <a:srgbClr val="FF0000"/>
                </a:solidFill>
              </a:rPr>
              <a:t>На клумбах, в цветнике.</a:t>
            </a:r>
          </a:p>
          <a:p>
            <a:r>
              <a:rPr lang="ru-RU" sz="1600" b="1" dirty="0" smtClean="0"/>
              <a:t>- </a:t>
            </a:r>
            <a:r>
              <a:rPr lang="ru-RU" sz="1600" dirty="0" smtClean="0"/>
              <a:t>Молодец</a:t>
            </a:r>
            <a:r>
              <a:rPr lang="ru-RU" sz="1600" dirty="0" smtClean="0"/>
              <a:t>! Мы с тобой познакомились с домашними птицами и животными и создали вместе ферму. Но для полноценности нам явно не хватает там чего то. Чего же?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Ребёнок: </a:t>
            </a:r>
            <a:r>
              <a:rPr lang="ru-RU" sz="1600" dirty="0" smtClean="0">
                <a:solidFill>
                  <a:srgbClr val="FF0000"/>
                </a:solidFill>
              </a:rPr>
              <a:t>Огорода, сада, цветника.</a:t>
            </a:r>
          </a:p>
          <a:p>
            <a:r>
              <a:rPr lang="ru-RU" sz="1600" b="1" dirty="0" smtClean="0"/>
              <a:t>- </a:t>
            </a:r>
            <a:r>
              <a:rPr lang="ru-RU" sz="1600" dirty="0" smtClean="0"/>
              <a:t>Поэтому предлагаю тебе сегодня дополнить нашу ферму, а сделаем мы это всё - из пластилина.</a:t>
            </a:r>
          </a:p>
          <a:p>
            <a:r>
              <a:rPr lang="ru-RU" sz="1600" b="1" dirty="0" smtClean="0"/>
              <a:t>- </a:t>
            </a:r>
            <a:r>
              <a:rPr lang="ru-RU" sz="1600" dirty="0" smtClean="0"/>
              <a:t>А </a:t>
            </a:r>
            <a:r>
              <a:rPr lang="ru-RU" sz="1600" dirty="0" smtClean="0"/>
              <a:t>теперь подходи к столу.</a:t>
            </a:r>
          </a:p>
          <a:p>
            <a:r>
              <a:rPr lang="ru-RU" sz="1600" b="1" i="1" dirty="0" smtClean="0">
                <a:solidFill>
                  <a:srgbClr val="FF0000"/>
                </a:solidFill>
              </a:rPr>
              <a:t>Ребёнок садится за стол.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0-01/1579337088_23-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Asus\Desktop\солнышко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14290"/>
            <a:ext cx="2214578" cy="2220207"/>
          </a:xfrm>
          <a:prstGeom prst="rect">
            <a:avLst/>
          </a:prstGeom>
          <a:noFill/>
        </p:spPr>
      </p:pic>
      <p:pic>
        <p:nvPicPr>
          <p:cNvPr id="1028" name="Picture 4" descr="C:\Users\Asus\Desktop\девочка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1928802"/>
            <a:ext cx="2539597" cy="4036624"/>
          </a:xfrm>
          <a:prstGeom prst="rect">
            <a:avLst/>
          </a:prstGeom>
          <a:noFill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5000628" y="1928802"/>
            <a:ext cx="3286148" cy="3929090"/>
          </a:xfrm>
          <a:prstGeom prst="wedgeRoundRectCallout">
            <a:avLst>
              <a:gd name="adj1" fmla="val -112055"/>
              <a:gd name="adj2" fmla="val -12274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i="1" dirty="0" smtClean="0"/>
          </a:p>
          <a:p>
            <a:pPr algn="just"/>
            <a:endParaRPr lang="ru-RU" dirty="0" smtClean="0"/>
          </a:p>
          <a:p>
            <a:r>
              <a:rPr lang="ru-RU" sz="1600" dirty="0" smtClean="0"/>
              <a:t>Прежде чем мы приступим к работе, давай разомнём наши пальчики</a:t>
            </a:r>
            <a:r>
              <a:rPr lang="ru-RU" sz="1600" dirty="0" smtClean="0"/>
              <a:t>.</a:t>
            </a:r>
          </a:p>
          <a:p>
            <a:endParaRPr lang="ru-RU" sz="1600" dirty="0" smtClean="0"/>
          </a:p>
          <a:p>
            <a:pPr algn="ctr"/>
            <a:r>
              <a:rPr lang="ru-RU" sz="1600" b="1" dirty="0" smtClean="0"/>
              <a:t>Пальчиковая гимнастика </a:t>
            </a:r>
            <a:r>
              <a:rPr lang="ru-RU" sz="1600" b="1" i="1" dirty="0" smtClean="0"/>
              <a:t>«Колобок</a:t>
            </a:r>
            <a:r>
              <a:rPr lang="ru-RU" sz="1600" b="1" i="1" dirty="0" smtClean="0"/>
              <a:t>»</a:t>
            </a:r>
          </a:p>
          <a:p>
            <a:pPr algn="ctr"/>
            <a:endParaRPr lang="ru-RU" sz="1600" dirty="0" smtClean="0"/>
          </a:p>
          <a:p>
            <a:r>
              <a:rPr lang="ru-RU" sz="1600" dirty="0" smtClean="0"/>
              <a:t>- «Лепим вместе колобка,</a:t>
            </a:r>
          </a:p>
          <a:p>
            <a:r>
              <a:rPr lang="ru-RU" sz="1600" dirty="0" smtClean="0"/>
              <a:t>Месим тесто мы слегка.</a:t>
            </a:r>
          </a:p>
          <a:p>
            <a:r>
              <a:rPr lang="ru-RU" sz="1600" dirty="0" smtClean="0"/>
              <a:t>А потом его катаем,</a:t>
            </a:r>
          </a:p>
          <a:p>
            <a:r>
              <a:rPr lang="ru-RU" sz="1600" dirty="0" smtClean="0"/>
              <a:t>На окошечко сажаем.</a:t>
            </a:r>
          </a:p>
          <a:p>
            <a:r>
              <a:rPr lang="ru-RU" sz="1600" dirty="0" smtClean="0"/>
              <a:t>Он с окошка прыг, прыг-скок,</a:t>
            </a:r>
          </a:p>
          <a:p>
            <a:r>
              <a:rPr lang="ru-RU" sz="1600" dirty="0" smtClean="0"/>
              <a:t>Укатился в лес, дружок</a:t>
            </a:r>
            <a:r>
              <a:rPr lang="ru-RU" sz="1600" dirty="0" smtClean="0"/>
              <a:t>».</a:t>
            </a:r>
          </a:p>
          <a:p>
            <a:endParaRPr lang="ru-RU" sz="1600" dirty="0" smtClean="0"/>
          </a:p>
          <a:p>
            <a:r>
              <a:rPr lang="ru-RU" sz="1600" i="1" dirty="0" smtClean="0">
                <a:solidFill>
                  <a:srgbClr val="FF0000"/>
                </a:solidFill>
              </a:rPr>
              <a:t>Повторить 2 раза.</a:t>
            </a:r>
          </a:p>
          <a:p>
            <a:endParaRPr lang="ru-RU" sz="1600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197</Words>
  <PresentationFormat>Экран (4:3)</PresentationFormat>
  <Paragraphs>140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18</cp:revision>
  <dcterms:created xsi:type="dcterms:W3CDTF">2020-04-29T12:01:14Z</dcterms:created>
  <dcterms:modified xsi:type="dcterms:W3CDTF">2020-04-30T11:15:37Z</dcterms:modified>
</cp:coreProperties>
</file>