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67" r:id="rId4"/>
    <p:sldId id="268" r:id="rId5"/>
    <p:sldId id="269" r:id="rId6"/>
    <p:sldId id="270" r:id="rId7"/>
    <p:sldId id="272" r:id="rId8"/>
    <p:sldId id="273" r:id="rId9"/>
    <p:sldId id="271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2" r:id="rId18"/>
    <p:sldId id="281" r:id="rId19"/>
    <p:sldId id="256" r:id="rId20"/>
    <p:sldId id="257" r:id="rId21"/>
    <p:sldId id="258" r:id="rId22"/>
    <p:sldId id="259" r:id="rId23"/>
    <p:sldId id="260" r:id="rId24"/>
    <p:sldId id="261" r:id="rId25"/>
    <p:sldId id="262" r:id="rId26"/>
    <p:sldId id="263" r:id="rId27"/>
    <p:sldId id="28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33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7024-C079-48EE-82BE-FFF1ABEA6D8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3F5D-E7EF-45E8-AFC9-5BE6039F25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29441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7024-C079-48EE-82BE-FFF1ABEA6D8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3F5D-E7EF-45E8-AFC9-5BE6039F25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42272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7024-C079-48EE-82BE-FFF1ABEA6D8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3F5D-E7EF-45E8-AFC9-5BE6039F25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19950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7024-C079-48EE-82BE-FFF1ABEA6D8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3F5D-E7EF-45E8-AFC9-5BE6039F25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821666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7024-C079-48EE-82BE-FFF1ABEA6D8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3F5D-E7EF-45E8-AFC9-5BE6039F25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761606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7024-C079-48EE-82BE-FFF1ABEA6D8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3F5D-E7EF-45E8-AFC9-5BE6039F25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008284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7024-C079-48EE-82BE-FFF1ABEA6D8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3F5D-E7EF-45E8-AFC9-5BE6039F25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92797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7024-C079-48EE-82BE-FFF1ABEA6D8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3F5D-E7EF-45E8-AFC9-5BE6039F25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610977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7024-C079-48EE-82BE-FFF1ABEA6D8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3F5D-E7EF-45E8-AFC9-5BE6039F25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699419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7024-C079-48EE-82BE-FFF1ABEA6D8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3F5D-E7EF-45E8-AFC9-5BE6039F25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724871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7024-C079-48EE-82BE-FFF1ABEA6D8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3F5D-E7EF-45E8-AFC9-5BE6039F25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958234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47024-C079-48EE-82BE-FFF1ABEA6D8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23F5D-E7EF-45E8-AFC9-5BE6039F25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7097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4.png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0.png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4.png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4.png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4.png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4.png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4.png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07704" y="836712"/>
            <a:ext cx="5976664" cy="3744416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latin typeface="Comic Sans MS" pitchFamily="66" charset="0"/>
              </a:rPr>
              <a:t>познавательно-исследовательская </a:t>
            </a:r>
            <a:br>
              <a:rPr lang="ru-RU" sz="2200" b="1" dirty="0" smtClean="0">
                <a:latin typeface="Comic Sans MS" pitchFamily="66" charset="0"/>
              </a:rPr>
            </a:br>
            <a:r>
              <a:rPr lang="ru-RU" sz="2200" b="1" dirty="0" smtClean="0">
                <a:latin typeface="Comic Sans MS" pitchFamily="66" charset="0"/>
              </a:rPr>
              <a:t>деятельность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Тема:</a:t>
            </a:r>
            <a:r>
              <a:rPr lang="ru-RU" sz="4000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br>
              <a:rPr lang="ru-RU" sz="4000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Comic Sans MS" pitchFamily="66" charset="0"/>
              </a:rPr>
              <a:t>«Путешествие в подводное царство»</a:t>
            </a:r>
            <a:r>
              <a:rPr lang="ru-RU" sz="4000" dirty="0" smtClean="0">
                <a:solidFill>
                  <a:srgbClr val="0070C0"/>
                </a:solidFill>
                <a:latin typeface="Comic Sans MS" pitchFamily="66" charset="0"/>
              </a:rPr>
              <a:t>  </a:t>
            </a:r>
            <a:br>
              <a:rPr lang="ru-RU" sz="4000" dirty="0" smtClean="0">
                <a:solidFill>
                  <a:srgbClr val="0070C0"/>
                </a:solidFill>
                <a:latin typeface="Comic Sans MS" pitchFamily="66" charset="0"/>
              </a:rPr>
            </a:br>
            <a:endParaRPr lang="ru-RU" sz="4000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lip.cookdiary.net/sites/default/files/wallpaper/sea-clipart/113173/sea-clipart-underwate-background-113173-52172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9050" cy="6858000"/>
          </a:xfrm>
          <a:prstGeom prst="rect">
            <a:avLst/>
          </a:prstGeom>
          <a:noFill/>
        </p:spPr>
      </p:pic>
      <p:pic>
        <p:nvPicPr>
          <p:cNvPr id="5" name="Picture 4" descr="https://thumbs.dreamstime.com/b/%D0%BC%D0%B8-%D1%8B%D0%B9-%D1%80%D0%B0%D0%B7%D0%B2%D0%B5%D0%B2%D0%B0%D1%82%D1%8C-%D1%88%D0%B0%D1%80%D0%B6%D0%B0-%D0%B5-%D1%8C%D1%84%D0%B8%D0%BD%D0%B0-3323825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1124743"/>
            <a:ext cx="3923928" cy="4864375"/>
          </a:xfrm>
          <a:prstGeom prst="rect">
            <a:avLst/>
          </a:prstGeom>
          <a:noFill/>
        </p:spPr>
      </p:pic>
      <p:sp>
        <p:nvSpPr>
          <p:cNvPr id="6" name="Овальная выноска 5"/>
          <p:cNvSpPr/>
          <p:nvPr/>
        </p:nvSpPr>
        <p:spPr>
          <a:xfrm>
            <a:off x="3563888" y="260648"/>
            <a:ext cx="4464496" cy="2304256"/>
          </a:xfrm>
          <a:prstGeom prst="wedgeEllipseCallout">
            <a:avLst>
              <a:gd name="adj1" fmla="val -64358"/>
              <a:gd name="adj2" fmla="val 55850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 smtClean="0">
                <a:latin typeface="Comic Sans MS" pitchFamily="66" charset="0"/>
              </a:rPr>
              <a:t>Внимание,  что это за рыба? </a:t>
            </a:r>
          </a:p>
          <a:p>
            <a:r>
              <a:rPr lang="ru-RU" sz="1600" dirty="0" smtClean="0">
                <a:latin typeface="Comic Sans MS" pitchFamily="66" charset="0"/>
              </a:rPr>
              <a:t> </a:t>
            </a:r>
          </a:p>
          <a:p>
            <a:r>
              <a:rPr lang="ru-RU" sz="1600" dirty="0" smtClean="0">
                <a:latin typeface="Comic Sans MS" pitchFamily="66" charset="0"/>
              </a:rPr>
              <a:t>И в морях, и в океанах</a:t>
            </a:r>
            <a:br>
              <a:rPr lang="ru-RU" sz="1600" dirty="0" smtClean="0">
                <a:latin typeface="Comic Sans MS" pitchFamily="66" charset="0"/>
              </a:rPr>
            </a:br>
            <a:r>
              <a:rPr lang="ru-RU" sz="1600" dirty="0" smtClean="0">
                <a:latin typeface="Comic Sans MS" pitchFamily="66" charset="0"/>
              </a:rPr>
              <a:t>Рыба страшная живёт:</a:t>
            </a:r>
            <a:br>
              <a:rPr lang="ru-RU" sz="1600" dirty="0" smtClean="0">
                <a:latin typeface="Comic Sans MS" pitchFamily="66" charset="0"/>
              </a:rPr>
            </a:br>
            <a:r>
              <a:rPr lang="ru-RU" sz="1600" dirty="0" smtClean="0">
                <a:latin typeface="Comic Sans MS" pitchFamily="66" charset="0"/>
              </a:rPr>
              <a:t>Пасть с ужасными зубами</a:t>
            </a:r>
            <a:br>
              <a:rPr lang="ru-RU" sz="1600" dirty="0" smtClean="0">
                <a:latin typeface="Comic Sans MS" pitchFamily="66" charset="0"/>
              </a:rPr>
            </a:br>
            <a:r>
              <a:rPr lang="ru-RU" sz="1600" dirty="0" smtClean="0">
                <a:latin typeface="Comic Sans MS" pitchFamily="66" charset="0"/>
              </a:rPr>
              <a:t>И большой-большой живот.</a:t>
            </a:r>
          </a:p>
          <a:p>
            <a:r>
              <a:rPr lang="ru-RU" sz="1600" dirty="0" smtClean="0">
                <a:latin typeface="Comic Sans MS" pitchFamily="66" charset="0"/>
              </a:rPr>
              <a:t> </a:t>
            </a:r>
            <a:endParaRPr lang="ru-RU" sz="1600" dirty="0">
              <a:latin typeface="Comic Sans MS" pitchFamily="66" charset="0"/>
            </a:endParaRPr>
          </a:p>
        </p:txBody>
      </p:sp>
      <p:pic>
        <p:nvPicPr>
          <p:cNvPr id="1026" name="Picture 2" descr="http://clipart-library.com/images/8cE6Le4Xi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2924944"/>
            <a:ext cx="5062865" cy="255148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lip.cookdiary.net/sites/default/files/wallpaper/sea-clipart/113173/sea-clipart-underwate-background-113173-52172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9050" cy="6858000"/>
          </a:xfrm>
          <a:prstGeom prst="rect">
            <a:avLst/>
          </a:prstGeom>
          <a:noFill/>
        </p:spPr>
      </p:pic>
      <p:pic>
        <p:nvPicPr>
          <p:cNvPr id="5" name="Picture 4" descr="https://thumbs.dreamstime.com/b/%D0%BC%D0%B8-%D1%8B%D0%B9-%D1%80%D0%B0%D0%B7%D0%B2%D0%B5%D0%B2%D0%B0%D1%82%D1%8C-%D1%88%D0%B0%D1%80%D0%B6%D0%B0-%D0%B5-%D1%8C%D1%84%D0%B8%D0%BD%D0%B0-3323825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540568" y="764704"/>
            <a:ext cx="3923928" cy="4864375"/>
          </a:xfrm>
          <a:prstGeom prst="rect">
            <a:avLst/>
          </a:prstGeom>
          <a:noFill/>
        </p:spPr>
      </p:pic>
      <p:sp>
        <p:nvSpPr>
          <p:cNvPr id="6" name="Овальная выноска 5"/>
          <p:cNvSpPr/>
          <p:nvPr/>
        </p:nvSpPr>
        <p:spPr>
          <a:xfrm>
            <a:off x="3563888" y="260648"/>
            <a:ext cx="5400600" cy="2808312"/>
          </a:xfrm>
          <a:prstGeom prst="wedgeEllipseCallout">
            <a:avLst>
              <a:gd name="adj1" fmla="val -70349"/>
              <a:gd name="adj2" fmla="val 19103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 smtClean="0">
                <a:latin typeface="Comic Sans MS" pitchFamily="66" charset="0"/>
              </a:rPr>
              <a:t>Скорей</a:t>
            </a:r>
            <a:r>
              <a:rPr lang="ru-RU" sz="1600" dirty="0" smtClean="0">
                <a:latin typeface="Comic Sans MS" pitchFamily="66" charset="0"/>
              </a:rPr>
              <a:t>, садись на место. Надо придумать, как её прогнать, чтобы она не мешала </a:t>
            </a:r>
            <a:r>
              <a:rPr lang="ru-RU" sz="1600" dirty="0" smtClean="0">
                <a:latin typeface="Comic Sans MS" pitchFamily="66" charset="0"/>
              </a:rPr>
              <a:t>нам путешествовать</a:t>
            </a:r>
            <a:r>
              <a:rPr lang="ru-RU" sz="1600" dirty="0" smtClean="0">
                <a:latin typeface="Comic Sans MS" pitchFamily="66" charset="0"/>
              </a:rPr>
              <a:t>. </a:t>
            </a:r>
            <a:r>
              <a:rPr lang="ru-RU" sz="1600" dirty="0" smtClean="0">
                <a:latin typeface="Comic Sans MS" pitchFamily="66" charset="0"/>
              </a:rPr>
              <a:t>Нам повезло. Стая касаток появилась. Они нам помогут. Ведь акулы очень бояться касаток, так как передвигаются касатки стаями и имеют очень острые зубки.  </a:t>
            </a:r>
            <a:endParaRPr lang="ru-RU" sz="1600" dirty="0">
              <a:latin typeface="Comic Sans MS" pitchFamily="66" charset="0"/>
            </a:endParaRPr>
          </a:p>
        </p:txBody>
      </p:sp>
      <p:pic>
        <p:nvPicPr>
          <p:cNvPr id="1026" name="Picture 2" descr="http://clipart-library.com/images/8cE6Le4Xi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2924944"/>
            <a:ext cx="5062865" cy="255148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s://clip.cookdiary.net/sites/default/files/wallpaper/sea-clipart/113173/sea-clipart-underwate-background-113173-52172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905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611560" y="332656"/>
            <a:ext cx="8208912" cy="9361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Задание:</a:t>
            </a:r>
            <a:r>
              <a:rPr lang="ru-RU" dirty="0" smtClean="0">
                <a:latin typeface="Comic Sans MS" pitchFamily="66" charset="0"/>
              </a:rPr>
              <a:t> Скажите, какая по счету </a:t>
            </a:r>
            <a:r>
              <a:rPr lang="ru-RU" dirty="0" smtClean="0">
                <a:latin typeface="Comic Sans MS" pitchFamily="66" charset="0"/>
              </a:rPr>
              <a:t>касатка? Какая </a:t>
            </a:r>
            <a:r>
              <a:rPr lang="ru-RU" dirty="0" smtClean="0">
                <a:latin typeface="Comic Sans MS" pitchFamily="66" charset="0"/>
              </a:rPr>
              <a:t>по счету медуза? Какой морской  обитатель находится третьим по счету?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32772" name="Picture 4" descr="http://pngimg.com/uploads/killer_whale/killer_whale_PNG3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2733504"/>
            <a:ext cx="2897177" cy="1925612"/>
          </a:xfrm>
          <a:prstGeom prst="rect">
            <a:avLst/>
          </a:prstGeom>
          <a:noFill/>
        </p:spPr>
      </p:pic>
      <p:pic>
        <p:nvPicPr>
          <p:cNvPr id="32778" name="Picture 10" descr="https://thumbs.dreamstime.com/b/%D0%BC%D0%B8-%D1%8B%D0%B9-%D0%BF%D1%80%D0%B5-%D1%81%D1%82%D0%B0%D0%B2-%D1%8F%D1%82%D1%8C-%D1%88%D0%B0%D1%80%D0%B6%D0%B0-%D0%BC%D0%B5-%D1%83%D0%B7-7347629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2060848"/>
            <a:ext cx="1778197" cy="2520280"/>
          </a:xfrm>
          <a:prstGeom prst="rect">
            <a:avLst/>
          </a:prstGeom>
          <a:noFill/>
        </p:spPr>
      </p:pic>
      <p:pic>
        <p:nvPicPr>
          <p:cNvPr id="32780" name="Picture 12" descr="https://image.freepik.com/free-vector/_119631-16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1412776"/>
            <a:ext cx="2592288" cy="2592288"/>
          </a:xfrm>
          <a:prstGeom prst="rect">
            <a:avLst/>
          </a:prstGeom>
          <a:noFill/>
        </p:spPr>
      </p:pic>
      <p:pic>
        <p:nvPicPr>
          <p:cNvPr id="32782" name="Picture 14" descr="https://clipart-best.com/img/octopus/octopus-clip-art-3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95736" y="3356992"/>
            <a:ext cx="2304256" cy="172819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s://clip.cookdiary.net/sites/default/files/wallpaper/sea-clipart/113173/sea-clipart-underwate-background-113173-52172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905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611560" y="332656"/>
            <a:ext cx="8208912" cy="9361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latin typeface="Comic Sans MS" pitchFamily="66" charset="0"/>
              </a:rPr>
              <a:t>Молодец, ты  справился с заданием. А тем временем касатки напугали акулу, и она уплыла. Давай с тобой поиграем. </a:t>
            </a:r>
          </a:p>
          <a:p>
            <a:r>
              <a:rPr lang="ru-RU" b="1" dirty="0" smtClean="0">
                <a:latin typeface="Comic Sans MS" pitchFamily="66" charset="0"/>
              </a:rPr>
              <a:t>Задание: </a:t>
            </a:r>
            <a:r>
              <a:rPr lang="ru-RU" dirty="0" smtClean="0">
                <a:latin typeface="Comic Sans MS" pitchFamily="66" charset="0"/>
              </a:rPr>
              <a:t>Найди </a:t>
            </a:r>
            <a:r>
              <a:rPr lang="ru-RU" dirty="0" smtClean="0">
                <a:latin typeface="Comic Sans MS" pitchFamily="66" charset="0"/>
              </a:rPr>
              <a:t>пропущенное число.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32772" name="Picture 4" descr="http://pngimg.com/uploads/killer_whale/killer_whale_PNG3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6823" y="2492896"/>
            <a:ext cx="2897177" cy="1925612"/>
          </a:xfrm>
          <a:prstGeom prst="rect">
            <a:avLst/>
          </a:prstGeom>
          <a:noFill/>
        </p:spPr>
      </p:pic>
      <p:pic>
        <p:nvPicPr>
          <p:cNvPr id="32782" name="Picture 14" descr="https://clipart-best.com/img/octopus/octopus-clip-art-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76872" y="4725144"/>
            <a:ext cx="2304256" cy="1728192"/>
          </a:xfrm>
          <a:prstGeom prst="rect">
            <a:avLst/>
          </a:prstGeom>
          <a:noFill/>
        </p:spPr>
      </p:pic>
      <p:pic>
        <p:nvPicPr>
          <p:cNvPr id="9" name="Picture 4" descr="http://pngimg.com/uploads/killer_whale/killer_whale_PNG3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340768"/>
            <a:ext cx="2897177" cy="1925612"/>
          </a:xfrm>
          <a:prstGeom prst="rect">
            <a:avLst/>
          </a:prstGeom>
          <a:noFill/>
        </p:spPr>
      </p:pic>
      <p:pic>
        <p:nvPicPr>
          <p:cNvPr id="10" name="Picture 4" descr="http://pngimg.com/uploads/killer_whale/killer_whale_PNG3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060848"/>
            <a:ext cx="2897177" cy="1925612"/>
          </a:xfrm>
          <a:prstGeom prst="rect">
            <a:avLst/>
          </a:prstGeom>
          <a:noFill/>
        </p:spPr>
      </p:pic>
      <p:pic>
        <p:nvPicPr>
          <p:cNvPr id="11" name="Picture 4" descr="http://pngimg.com/uploads/killer_whale/killer_whale_PNG3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356992"/>
            <a:ext cx="2897177" cy="1925612"/>
          </a:xfrm>
          <a:prstGeom prst="rect">
            <a:avLst/>
          </a:prstGeom>
          <a:noFill/>
        </p:spPr>
      </p:pic>
      <p:sp>
        <p:nvSpPr>
          <p:cNvPr id="12" name="Овал 11"/>
          <p:cNvSpPr/>
          <p:nvPr/>
        </p:nvSpPr>
        <p:spPr>
          <a:xfrm>
            <a:off x="467544" y="5661248"/>
            <a:ext cx="720080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1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436096" y="5733256"/>
            <a:ext cx="720080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7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300192" y="5733256"/>
            <a:ext cx="720080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8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164288" y="5733256"/>
            <a:ext cx="720080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9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8100392" y="5661248"/>
            <a:ext cx="864096" cy="864096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10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1331640" y="5661248"/>
            <a:ext cx="720080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2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2123728" y="5661248"/>
            <a:ext cx="720080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3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2915816" y="5733256"/>
            <a:ext cx="720080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4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779912" y="5733256"/>
            <a:ext cx="720080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5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4644008" y="5733256"/>
            <a:ext cx="720080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6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1763688" y="2708920"/>
            <a:ext cx="720080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4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7308304" y="3140968"/>
            <a:ext cx="720080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6</a:t>
            </a:r>
            <a:endParaRPr lang="ru-RU" sz="3200" dirty="0"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64162E-6 C -0.01198 -0.01272 -0.02187 -0.02636 -0.01753 -0.04347 C -0.01267 -0.06405 0.00209 -0.06405 0.0165 -0.06428 C 0.03386 -0.06659 0.05052 -0.06682 0.05608 -0.08856 C 0.06094 -0.10775 0.04792 -0.12093 0.03525 -0.13596 C 0.02257 -0.14659 0.01164 -0.16093 0.01754 -0.18058 C 0.02136 -0.19862 0.03629 -0.20208 0.05157 -0.20255 C 0.06841 -0.20185 0.08559 -0.2037 0.09045 -0.22266 C 0.09549 -0.24278 0.06962 -0.27099 0.06997 -0.27191 C 0.05816 -0.28393 0.0467 -0.29688 0.05209 -0.31538 C 0.05677 -0.33549 0.07084 -0.33665 0.08594 -0.33688 C 0.10365 -0.33827 0.1198 -0.3385 0.12535 -0.36023 C 0.13073 -0.38058 0.11754 -0.39353 0.104 -0.40648 C 0.09289 -0.42128 0.08108 -0.43376 0.08629 -0.45365 C 0.0915 -0.47006 0.10556 -0.47353 0.12084 -0.47469 C 0.13802 -0.47353 0.15486 -0.47561 0.1599 -0.49549 C 0.16493 -0.51492 0.15209 -0.52763 0.13924 -0.54359 " pathEditMode="relative" rAng="-25871724" ptsTypes="fffffffffffffffff">
                                      <p:cBhvr>
                                        <p:cTn id="6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" y="-2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50867E-6 L -0.16527 -0.25966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-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3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lip.cookdiary.net/sites/default/files/wallpaper/sea-clipart/113173/sea-clipart-underwate-background-113173-52172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9050" cy="6858000"/>
          </a:xfrm>
          <a:prstGeom prst="rect">
            <a:avLst/>
          </a:prstGeom>
          <a:noFill/>
        </p:spPr>
      </p:pic>
      <p:pic>
        <p:nvPicPr>
          <p:cNvPr id="25" name="Picture 14" descr="https://clipart-best.com/img/octopus/octopus-clip-art-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2276872"/>
            <a:ext cx="2304256" cy="1728192"/>
          </a:xfrm>
          <a:prstGeom prst="rect">
            <a:avLst/>
          </a:prstGeom>
          <a:noFill/>
        </p:spPr>
      </p:pic>
      <p:pic>
        <p:nvPicPr>
          <p:cNvPr id="24" name="Picture 14" descr="https://clipart-best.com/img/octopus/octopus-clip-art-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348880"/>
            <a:ext cx="2304256" cy="1728192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2411760" y="332656"/>
            <a:ext cx="4536504" cy="792088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latin typeface="Comic Sans MS" pitchFamily="66" charset="0"/>
              </a:rPr>
              <a:t>Задание: </a:t>
            </a:r>
            <a:r>
              <a:rPr lang="ru-RU" dirty="0" smtClean="0">
                <a:latin typeface="Comic Sans MS" pitchFamily="66" charset="0"/>
              </a:rPr>
              <a:t>Найди </a:t>
            </a:r>
            <a:r>
              <a:rPr lang="ru-RU" dirty="0" smtClean="0">
                <a:latin typeface="Comic Sans MS" pitchFamily="66" charset="0"/>
              </a:rPr>
              <a:t>пропущенное число.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32782" name="Picture 14" descr="https://clipart-best.com/img/octopus/octopus-clip-art-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348880"/>
            <a:ext cx="2304256" cy="1728192"/>
          </a:xfrm>
          <a:prstGeom prst="rect">
            <a:avLst/>
          </a:prstGeom>
          <a:noFill/>
        </p:spPr>
      </p:pic>
      <p:sp>
        <p:nvSpPr>
          <p:cNvPr id="12" name="Овал 11"/>
          <p:cNvSpPr/>
          <p:nvPr/>
        </p:nvSpPr>
        <p:spPr>
          <a:xfrm>
            <a:off x="467544" y="5661248"/>
            <a:ext cx="720080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1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436096" y="5733256"/>
            <a:ext cx="720080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7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300192" y="5733256"/>
            <a:ext cx="720080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8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164288" y="5733256"/>
            <a:ext cx="720080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9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8100392" y="5661248"/>
            <a:ext cx="864096" cy="864096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10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2123728" y="5661248"/>
            <a:ext cx="720080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3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779912" y="5733256"/>
            <a:ext cx="720080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5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4644008" y="5733256"/>
            <a:ext cx="720080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6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4211960" y="3140968"/>
            <a:ext cx="720080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3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1331640" y="5661248"/>
            <a:ext cx="720080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2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2915816" y="5733256"/>
            <a:ext cx="720080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4</a:t>
            </a:r>
            <a:endParaRPr lang="ru-RU" sz="3200" dirty="0"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5.2729E-7 L 5.55556E-7 -0.3330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07031E-6 L 0.44115 -0.3984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" y="-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lip.cookdiary.net/sites/default/files/wallpaper/sea-clipart/113173/sea-clipart-underwate-background-113173-52172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9050" cy="6858000"/>
          </a:xfrm>
          <a:prstGeom prst="rect">
            <a:avLst/>
          </a:prstGeom>
          <a:noFill/>
        </p:spPr>
      </p:pic>
      <p:pic>
        <p:nvPicPr>
          <p:cNvPr id="5" name="Рисунок 4" descr="http://info-mir.com.ua/wp-content/uploads/2015/01/Dot_to_dot_pages_18.jpg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5184576" cy="446449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536" y="332656"/>
            <a:ext cx="8352928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latin typeface="Comic Sans MS" pitchFamily="66" charset="0"/>
              </a:rPr>
              <a:t>Посмотри, на встречу, нам плывёт….. Кто же это? Надо нам отгадать! Соедини по точкам и узнай, кто же нам встретился по пути! Не забудь, соединить нужно  цифры по порядку. 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2" name="Минус 11"/>
          <p:cNvSpPr/>
          <p:nvPr/>
        </p:nvSpPr>
        <p:spPr>
          <a:xfrm rot="8104013">
            <a:off x="7539234" y="5137255"/>
            <a:ext cx="690868" cy="327903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1013883">
            <a:off x="6788011" y="4557218"/>
            <a:ext cx="2360382" cy="320381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Минус 9"/>
          <p:cNvSpPr/>
          <p:nvPr/>
        </p:nvSpPr>
        <p:spPr>
          <a:xfrm rot="335889">
            <a:off x="6773620" y="4191436"/>
            <a:ext cx="2360382" cy="320381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Минус 10"/>
          <p:cNvSpPr/>
          <p:nvPr/>
        </p:nvSpPr>
        <p:spPr>
          <a:xfrm rot="2796915">
            <a:off x="7036723" y="3372460"/>
            <a:ext cx="2360382" cy="320381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инус 12"/>
          <p:cNvSpPr/>
          <p:nvPr/>
        </p:nvSpPr>
        <p:spPr>
          <a:xfrm>
            <a:off x="6444208" y="3645024"/>
            <a:ext cx="1878231" cy="260505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Минус 13"/>
          <p:cNvSpPr/>
          <p:nvPr/>
        </p:nvSpPr>
        <p:spPr>
          <a:xfrm rot="18258119">
            <a:off x="6043895" y="2597344"/>
            <a:ext cx="2186676" cy="360440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Минус 14"/>
          <p:cNvSpPr/>
          <p:nvPr/>
        </p:nvSpPr>
        <p:spPr>
          <a:xfrm rot="3364450">
            <a:off x="7785432" y="2634450"/>
            <a:ext cx="1025805" cy="307814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Минус 15"/>
          <p:cNvSpPr/>
          <p:nvPr/>
        </p:nvSpPr>
        <p:spPr>
          <a:xfrm rot="18565768">
            <a:off x="6042702" y="2284852"/>
            <a:ext cx="1414613" cy="187970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Минус 16"/>
          <p:cNvSpPr/>
          <p:nvPr/>
        </p:nvSpPr>
        <p:spPr>
          <a:xfrm rot="2452301">
            <a:off x="7973792" y="2072093"/>
            <a:ext cx="1233732" cy="265543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1979712" y="6093296"/>
            <a:ext cx="4536504" cy="432048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1.66512E-6 L -0.29618 0.010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003 -0.00949 L -0.37135 0.0326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" y="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79278E-6 L -0.36979 0.0543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" y="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57262E-7 L -0.35139 0.1003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6" y="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74653E-6 L -0.39392 -0.0189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-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06358E-6 L -0.47743 0.2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56069E-6 L -0.69098 0.24023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" y="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6185E-6 L -0.59253 0.31029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6" y="1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93064E-6 L -0.78594 0.4404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3" y="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93064E-6 L -0.09062 -0.09433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" y="-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2" grpId="0" animBg="1"/>
      <p:bldP spid="8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s://clip.cookdiary.net/sites/default/files/wallpaper/sea-clipart/113173/sea-clipart-underwate-background-113173-52172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9050" cy="6858000"/>
          </a:xfrm>
          <a:prstGeom prst="rect">
            <a:avLst/>
          </a:prstGeom>
          <a:noFill/>
        </p:spPr>
      </p:pic>
      <p:pic>
        <p:nvPicPr>
          <p:cNvPr id="37892" name="Picture 4" descr="https://img-fotki.yandex.ru/get/174613/455745147.43/0_1586a9_988fbea7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556792"/>
            <a:ext cx="5927561" cy="4653136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395536" y="188640"/>
            <a:ext cx="8352928" cy="1152128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latin typeface="Comic Sans MS" pitchFamily="66" charset="0"/>
              </a:rPr>
              <a:t>Кто же это? (Кит).Посмотри, какой он большой и красивый</a:t>
            </a:r>
            <a:r>
              <a:rPr lang="ru-RU" b="1" dirty="0" smtClean="0">
                <a:latin typeface="Comic Sans MS" pitchFamily="66" charset="0"/>
              </a:rPr>
              <a:t>. </a:t>
            </a:r>
            <a:endParaRPr lang="ru-RU" dirty="0" smtClean="0">
              <a:latin typeface="Comic Sans MS" pitchFamily="66" charset="0"/>
            </a:endParaRPr>
          </a:p>
          <a:p>
            <a:r>
              <a:rPr lang="ru-RU" dirty="0" smtClean="0">
                <a:latin typeface="Comic Sans MS" pitchFamily="66" charset="0"/>
              </a:rPr>
              <a:t>-Как ты думаешь, кит – это рыба или животное? Почему?</a:t>
            </a:r>
          </a:p>
          <a:p>
            <a:r>
              <a:rPr lang="ru-RU" dirty="0" smtClean="0">
                <a:latin typeface="Comic Sans MS" pitchFamily="66" charset="0"/>
              </a:rPr>
              <a:t>-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Киты –это млекопитающие(они кормят своих детенышей молоком).</a:t>
            </a:r>
          </a:p>
          <a:p>
            <a:r>
              <a:rPr lang="ru-RU" dirty="0" smtClean="0">
                <a:latin typeface="Comic Sans MS" pitchFamily="66" charset="0"/>
              </a:rPr>
              <a:t>-А  каких морских животных ты еще знаешь?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lip.cookdiary.net/sites/default/files/wallpaper/sea-clipart/113173/sea-clipart-underwate-background-113173-52172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905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971600" y="332656"/>
            <a:ext cx="7632848" cy="792088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latin typeface="Comic Sans MS" pitchFamily="66" charset="0"/>
              </a:rPr>
              <a:t>Задание: </a:t>
            </a:r>
            <a:r>
              <a:rPr lang="ru-RU" dirty="0" smtClean="0">
                <a:latin typeface="Comic Sans MS" pitchFamily="66" charset="0"/>
              </a:rPr>
              <a:t>Посчитай количество морских обитателей и подберите нужную цифру</a:t>
            </a:r>
          </a:p>
          <a:p>
            <a:r>
              <a:rPr lang="ru-RU" dirty="0" smtClean="0">
                <a:latin typeface="Comic Sans MS" pitchFamily="66" charset="0"/>
              </a:rPr>
              <a:t>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7544" y="5661248"/>
            <a:ext cx="720080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1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164288" y="5733256"/>
            <a:ext cx="720080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9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8100392" y="5661248"/>
            <a:ext cx="864096" cy="864096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10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2123728" y="5661248"/>
            <a:ext cx="720080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3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4644008" y="5733256"/>
            <a:ext cx="720080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6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1331640" y="5661248"/>
            <a:ext cx="720080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2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300192" y="5733256"/>
            <a:ext cx="720080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8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779912" y="5733256"/>
            <a:ext cx="720080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5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2915816" y="5733256"/>
            <a:ext cx="720080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4</a:t>
            </a:r>
            <a:endParaRPr lang="ru-RU" sz="3200" dirty="0">
              <a:latin typeface="Comic Sans MS" pitchFamily="66" charset="0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484784"/>
            <a:ext cx="6132074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Овал 12"/>
          <p:cNvSpPr/>
          <p:nvPr/>
        </p:nvSpPr>
        <p:spPr>
          <a:xfrm>
            <a:off x="5436096" y="5733256"/>
            <a:ext cx="720080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7</a:t>
            </a:r>
            <a:endParaRPr lang="ru-RU" sz="3200" dirty="0"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07031E-6 L 0.21268 -0.220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-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07031E-6 L 0.50417 -0.3670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" y="-1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0.02104 L 0.40955 -0.4720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" y="-2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83164E-6 L 0.14965 -0.5846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-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  <p:bldP spid="20" grpId="0" animBg="1"/>
      <p:bldP spid="19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lip.cookdiary.net/sites/default/files/wallpaper/sea-clipart/113173/sea-clipart-underwate-background-113173-52172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9050" cy="685800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395536" y="188640"/>
            <a:ext cx="8352928" cy="108012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latin typeface="Comic Sans MS" pitchFamily="66" charset="0"/>
              </a:rPr>
              <a:t>Посмотри, нас впереди ждет ещё одно препятствие.  Нужно решить примеры, чтобы попасть обратно домой.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38915" name="Picture 3" descr="C:\Users\Кирикович\Desktop\Дистанционное обучение садик\С 20.04 по 24.04 Обитатели морей и океанов\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412776"/>
            <a:ext cx="6228184" cy="467113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836712"/>
            <a:ext cx="12698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3+1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140968"/>
            <a:ext cx="3403232" cy="18655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908720"/>
            <a:ext cx="3403232" cy="18655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509120"/>
            <a:ext cx="3403232" cy="1865533"/>
          </a:xfrm>
          <a:prstGeom prst="rect">
            <a:avLst/>
          </a:prstGeom>
        </p:spPr>
      </p:pic>
      <p:pic>
        <p:nvPicPr>
          <p:cNvPr id="8" name="Рисунок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085"/>
            <a:ext cx="2014777" cy="24868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443092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48148E-6 L -0.65069 -0.020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535" y="-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48148E-6 L -1.1625 -0.0310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125" y="-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48148E-6 L -0.79236 -0.02037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618" y="-1019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48148E-6 L -1.22552 -0.0414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285" y="-2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692696"/>
            <a:ext cx="6048672" cy="4810546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0070C0"/>
                </a:solidFill>
                <a:latin typeface="Comic Sans MS" pitchFamily="66" charset="0"/>
              </a:rPr>
              <a:t>Здравствуй дорогой друг! </a:t>
            </a:r>
            <a:br>
              <a:rPr lang="ru-RU" sz="1800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Comic Sans MS" pitchFamily="66" charset="0"/>
              </a:rPr>
              <a:t>Сегодня мы отправимся в путешествие. </a:t>
            </a:r>
            <a:br>
              <a:rPr lang="ru-RU" sz="1800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Comic Sans MS" pitchFamily="66" charset="0"/>
              </a:rPr>
              <a:t>Послушай загадку и узнаешь, </a:t>
            </a:r>
            <a:br>
              <a:rPr lang="ru-RU" sz="1800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Comic Sans MS" pitchFamily="66" charset="0"/>
              </a:rPr>
              <a:t>куда  мы с тобой отправимся.</a:t>
            </a:r>
            <a:r>
              <a:rPr lang="ru-RU" sz="1600" b="1" dirty="0" smtClean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ru-RU" sz="1600" b="1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Comic Sans MS" pitchFamily="66" charset="0"/>
              </a:rPr>
              <a:t> </a:t>
            </a:r>
            <a:r>
              <a:rPr lang="ru-RU" sz="2000" dirty="0" smtClean="0">
                <a:latin typeface="Comic Sans MS" pitchFamily="66" charset="0"/>
              </a:rPr>
              <a:t/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Обманывать не стану,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— Я меньше океана,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Но я большое, всё же,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На океан похоже.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Могу спокойным быть,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Могу и заштормить.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Есть у меня всегда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Солёная вода.</a:t>
            </a:r>
            <a:r>
              <a:rPr lang="ru-RU" sz="2000" b="1" dirty="0" smtClean="0">
                <a:latin typeface="Comic Sans MS" pitchFamily="66" charset="0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(Море)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25512" y="836712"/>
            <a:ext cx="10983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4-1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140968"/>
            <a:ext cx="3403231" cy="18655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4437112"/>
            <a:ext cx="3403231" cy="18655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764704"/>
            <a:ext cx="3403231" cy="1865533"/>
          </a:xfrm>
          <a:prstGeom prst="rect">
            <a:avLst/>
          </a:prstGeom>
        </p:spPr>
      </p:pic>
      <p:pic>
        <p:nvPicPr>
          <p:cNvPr id="8" name="Рисунок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085"/>
            <a:ext cx="2014777" cy="24868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294446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48148E-6 L -0.65069 -0.020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535" y="-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48148E-6 L -1.1625 -0.0310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125" y="-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48148E-6 L -0.79236 -0.02037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618" y="-1019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48148E-6 L -1.22552 -0.0414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285" y="-2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8988" y="836712"/>
            <a:ext cx="12314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1+1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574452"/>
            <a:ext cx="3403231" cy="18655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84984"/>
            <a:ext cx="3403231" cy="18655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764704"/>
            <a:ext cx="3403231" cy="1865532"/>
          </a:xfrm>
          <a:prstGeom prst="rect">
            <a:avLst/>
          </a:prstGeom>
        </p:spPr>
      </p:pic>
      <p:pic>
        <p:nvPicPr>
          <p:cNvPr id="8" name="Рисунок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085"/>
            <a:ext cx="2014777" cy="24868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149339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7.40741E-7 L -1.1783 -0.050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924" y="-2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48148E-6 L -1.1625 -0.0310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125" y="-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7.40741E-7 L -1.20972 -0.05093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486" y="-254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48148E-6 L -1.22552 -0.0414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285" y="-2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8988" y="836712"/>
            <a:ext cx="12314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3+1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574452"/>
            <a:ext cx="3403231" cy="18655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3284984"/>
            <a:ext cx="3403229" cy="18655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7" y="764704"/>
            <a:ext cx="3403229" cy="1865532"/>
          </a:xfrm>
          <a:prstGeom prst="rect">
            <a:avLst/>
          </a:prstGeom>
        </p:spPr>
      </p:pic>
      <p:pic>
        <p:nvPicPr>
          <p:cNvPr id="8" name="Рисунок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085"/>
            <a:ext cx="2014777" cy="24868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050825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7.40741E-7 L -1.1783 -0.050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924" y="-2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48148E-6 L -1.1625 -0.0310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125" y="-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7.40741E-7 L -1.20972 -0.05093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486" y="-254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48148E-6 L -1.22552 -0.0414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285" y="-2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25512" y="836712"/>
            <a:ext cx="10983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5-1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9" y="4574452"/>
            <a:ext cx="3403229" cy="18655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764704"/>
            <a:ext cx="3403229" cy="18655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897" y="2996952"/>
            <a:ext cx="3403229" cy="1865532"/>
          </a:xfrm>
          <a:prstGeom prst="rect">
            <a:avLst/>
          </a:prstGeom>
        </p:spPr>
      </p:pic>
      <p:pic>
        <p:nvPicPr>
          <p:cNvPr id="8" name="Рисунок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085"/>
            <a:ext cx="2014777" cy="24868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699498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7.40741E-7 L -1.1783 -0.050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924" y="-2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48148E-6 L -1.1625 -0.0310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125" y="-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7.40741E-7 L -1.20972 -0.05093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486" y="-254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48148E-6 L -1.22552 -0.0414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285" y="-2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8988" y="836712"/>
            <a:ext cx="12314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3+1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9" y="4574452"/>
            <a:ext cx="3403229" cy="18655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764704"/>
            <a:ext cx="3403229" cy="18655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897" y="2996952"/>
            <a:ext cx="3403229" cy="1865532"/>
          </a:xfrm>
          <a:prstGeom prst="rect">
            <a:avLst/>
          </a:prstGeom>
        </p:spPr>
      </p:pic>
      <p:pic>
        <p:nvPicPr>
          <p:cNvPr id="8" name="Рисунок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085"/>
            <a:ext cx="2014777" cy="24868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329546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7.40741E-7 L -1.1783 -0.050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924" y="-2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48148E-6 L -1.1625 -0.0310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125" y="-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7.40741E-7 L -1.20972 -0.05093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486" y="-254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48148E-6 L -1.22552 -0.0414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285" y="-2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8988" y="836712"/>
            <a:ext cx="12314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2+1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764704"/>
            <a:ext cx="3403229" cy="18655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641" y="4653136"/>
            <a:ext cx="3403227" cy="18655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897" y="2996952"/>
            <a:ext cx="3403229" cy="1865532"/>
          </a:xfrm>
          <a:prstGeom prst="rect">
            <a:avLst/>
          </a:prstGeom>
        </p:spPr>
      </p:pic>
      <p:pic>
        <p:nvPicPr>
          <p:cNvPr id="8" name="Рисунок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085"/>
            <a:ext cx="2014777" cy="24868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74408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7.40741E-7 L -1.1783 -0.050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924" y="-2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48148E-6 L -1.1625 -0.0310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125" y="-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7.40741E-7 L -1.20972 -0.05093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486" y="-254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48148E-6 L -1.22552 -0.0414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285" y="-2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25512" y="836712"/>
            <a:ext cx="10983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4-1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764704"/>
            <a:ext cx="3403229" cy="18655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898" y="2630235"/>
            <a:ext cx="3403227" cy="18655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581128"/>
            <a:ext cx="3403229" cy="1865532"/>
          </a:xfrm>
          <a:prstGeom prst="rect">
            <a:avLst/>
          </a:prstGeom>
        </p:spPr>
      </p:pic>
      <p:pic>
        <p:nvPicPr>
          <p:cNvPr id="8" name="Рисунок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085"/>
            <a:ext cx="2014777" cy="24868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247369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7.40741E-7 L -1.1783 -0.050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924" y="-2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48148E-6 L -1.1625 -0.0310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125" y="-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7.40741E-7 L -1.20972 -0.05093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486" y="-254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48148E-6 L -1.22552 -0.0414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285" y="-2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03648" y="1124744"/>
            <a:ext cx="6984776" cy="301034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Наше путешествие закончилось!</a:t>
            </a:r>
            <a:b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До новых встреч!</a:t>
            </a:r>
            <a:endParaRPr lang="ru-RU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fotodes.ru/upload/img13421842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2052" name="Picture 4" descr="https://thumbs.dreamstime.com/b/%D0%BC%D0%B8-%D1%8B%D0%B9-%D1%80%D0%B0%D0%B7%D0%B2%D0%B5%D0%B2%D0%B0%D1%82%D1%8C-%D1%88%D0%B0%D1%80%D0%B6%D0%B0-%D0%B5-%D1%8C%D1%84%D0%B8%D0%BD%D0%B0-3323825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1124744"/>
            <a:ext cx="3065316" cy="3799979"/>
          </a:xfrm>
          <a:prstGeom prst="rect">
            <a:avLst/>
          </a:prstGeom>
          <a:noFill/>
        </p:spPr>
      </p:pic>
      <p:sp>
        <p:nvSpPr>
          <p:cNvPr id="7" name="Овальная выноска 6"/>
          <p:cNvSpPr/>
          <p:nvPr/>
        </p:nvSpPr>
        <p:spPr>
          <a:xfrm>
            <a:off x="2915816" y="476672"/>
            <a:ext cx="4464496" cy="1944216"/>
          </a:xfrm>
          <a:prstGeom prst="wedgeEllipseCallout">
            <a:avLst>
              <a:gd name="adj1" fmla="val -64317"/>
              <a:gd name="adj2" fmla="val 46582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omic Sans MS" pitchFamily="66" charset="0"/>
              </a:rPr>
              <a:t>Посмотри на море. Какое море? </a:t>
            </a:r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Спокойное, красивое, синее.</a:t>
            </a:r>
            <a:endParaRPr lang="ru-RU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avatars.mds.yandex.net/get-pdb/1630946/c6672114-648a-4558-a6d0-b5f814dc6b96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5061" cy="6858000"/>
          </a:xfrm>
          <a:prstGeom prst="rect">
            <a:avLst/>
          </a:prstGeom>
          <a:noFill/>
        </p:spPr>
      </p:pic>
      <p:pic>
        <p:nvPicPr>
          <p:cNvPr id="4" name="Picture 4" descr="https://thumbs.dreamstime.com/b/%D0%BC%D0%B8-%D1%8B%D0%B9-%D1%80%D0%B0%D0%B7%D0%B2%D0%B5%D0%B2%D0%B0%D1%82%D1%8C-%D1%88%D0%B0%D1%80%D0%B6%D0%B0-%D0%B5-%D1%8C%D1%84%D0%B8%D0%BD%D0%B0-3323825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836712"/>
            <a:ext cx="3065316" cy="3799979"/>
          </a:xfrm>
          <a:prstGeom prst="rect">
            <a:avLst/>
          </a:prstGeom>
          <a:noFill/>
        </p:spPr>
      </p:pic>
      <p:sp>
        <p:nvSpPr>
          <p:cNvPr id="5" name="Овальная выноска 4"/>
          <p:cNvSpPr/>
          <p:nvPr/>
        </p:nvSpPr>
        <p:spPr>
          <a:xfrm>
            <a:off x="3203848" y="260648"/>
            <a:ext cx="5040560" cy="2232248"/>
          </a:xfrm>
          <a:prstGeom prst="wedgeEllipseCallout">
            <a:avLst>
              <a:gd name="adj1" fmla="val -68503"/>
              <a:gd name="adj2" fmla="val 3208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 smtClean="0">
                <a:latin typeface="Comic Sans MS" pitchFamily="66" charset="0"/>
              </a:rPr>
              <a:t>Конечно, так бывает не всегда. Какое море на картинке? </a:t>
            </a:r>
          </a:p>
          <a:p>
            <a:r>
              <a:rPr lang="ru-RU" sz="1600" dirty="0" smtClean="0">
                <a:latin typeface="Comic Sans MS" pitchFamily="66" charset="0"/>
              </a:rPr>
              <a:t>В плохую погоду мы путешествовать не станем. А хотите попасть в подводное царство? </a:t>
            </a:r>
            <a:endParaRPr lang="ru-RU" sz="1600" dirty="0"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otodes.ru/upload/img13421842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26626" name="Picture 2" descr="https://i.pinimg.com/originals/43/82/cc/4382ccefa9fb7b7bf8ab874e3124cf9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0448"/>
          <a:stretch>
            <a:fillRect/>
          </a:stretch>
        </p:blipFill>
        <p:spPr bwMode="auto">
          <a:xfrm>
            <a:off x="3707904" y="1628800"/>
            <a:ext cx="5051332" cy="3528392"/>
          </a:xfrm>
          <a:prstGeom prst="rect">
            <a:avLst/>
          </a:prstGeom>
          <a:noFill/>
        </p:spPr>
      </p:pic>
      <p:pic>
        <p:nvPicPr>
          <p:cNvPr id="5" name="Picture 4" descr="https://thumbs.dreamstime.com/b/%D0%BC%D0%B8-%D1%8B%D0%B9-%D1%80%D0%B0%D0%B7%D0%B2%D0%B5%D0%B2%D0%B0%D1%82%D1%8C-%D1%88%D0%B0%D1%80%D0%B6%D0%B0-%D0%B5-%D1%8C%D1%84%D0%B8%D0%BD%D0%B0-33238254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180528" y="836712"/>
            <a:ext cx="3078581" cy="3816423"/>
          </a:xfrm>
          <a:prstGeom prst="rect">
            <a:avLst/>
          </a:prstGeom>
          <a:noFill/>
        </p:spPr>
      </p:pic>
      <p:sp>
        <p:nvSpPr>
          <p:cNvPr id="6" name="Овальная выноска 5"/>
          <p:cNvSpPr/>
          <p:nvPr/>
        </p:nvSpPr>
        <p:spPr>
          <a:xfrm>
            <a:off x="2627784" y="188640"/>
            <a:ext cx="3816424" cy="1584176"/>
          </a:xfrm>
          <a:prstGeom prst="wedgeEllipseCallout">
            <a:avLst>
              <a:gd name="adj1" fmla="val -60262"/>
              <a:gd name="adj2" fmla="val 72334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 smtClean="0">
                <a:latin typeface="Comic Sans MS" pitchFamily="66" charset="0"/>
              </a:rPr>
              <a:t>Вот наша подводная лодка. Но  готов ли ты отправиться в опасное и трудное путешествие? Проверим. </a:t>
            </a:r>
            <a:endParaRPr lang="ru-RU" sz="1600" dirty="0">
              <a:latin typeface="Comic Sans MS" pitchFamily="66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43608" y="5157192"/>
            <a:ext cx="7200800" cy="1512168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>
              <a:latin typeface="Comic Sans MS" pitchFamily="66" charset="0"/>
            </a:endParaRPr>
          </a:p>
          <a:p>
            <a:r>
              <a:rPr lang="ru-RU" dirty="0" smtClean="0">
                <a:latin typeface="Comic Sans MS" pitchFamily="66" charset="0"/>
              </a:rPr>
              <a:t>Сегодня ты будешь капитаном.</a:t>
            </a:r>
          </a:p>
          <a:p>
            <a:r>
              <a:rPr lang="ru-RU" dirty="0" smtClean="0">
                <a:latin typeface="Comic Sans MS" pitchFamily="66" charset="0"/>
              </a:rPr>
              <a:t>- Капитан должен проверить, сколько человек в команде. Капитан командует: – Полный вперёд!!!</a:t>
            </a:r>
          </a:p>
          <a:p>
            <a:r>
              <a:rPr lang="ru-RU" dirty="0" smtClean="0">
                <a:latin typeface="Comic Sans MS" pitchFamily="66" charset="0"/>
              </a:rPr>
              <a:t>Наша команда готова к отплытию.</a:t>
            </a:r>
            <a:r>
              <a:rPr lang="ru-RU" dirty="0" smtClean="0"/>
              <a:t> </a:t>
            </a:r>
          </a:p>
          <a:p>
            <a:r>
              <a:rPr lang="ru-RU" dirty="0" smtClean="0"/>
              <a:t>- </a:t>
            </a:r>
            <a:r>
              <a:rPr lang="ru-RU" dirty="0" smtClean="0">
                <a:latin typeface="Comic Sans MS" pitchFamily="66" charset="0"/>
              </a:rPr>
              <a:t>Пристегнись! Закрой глаза. Мы погружаемся.</a:t>
            </a:r>
          </a:p>
          <a:p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clip.cookdiary.net/sites/default/files/wallpaper/sea-clipart/113173/sea-clipart-underwate-background-113173-52172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9050" cy="6858000"/>
          </a:xfrm>
          <a:prstGeom prst="rect">
            <a:avLst/>
          </a:prstGeom>
          <a:noFill/>
        </p:spPr>
      </p:pic>
      <p:pic>
        <p:nvPicPr>
          <p:cNvPr id="27652" name="Picture 4" descr="https://avatars.mds.yandex.net/get-pdb/2864808/c4cdb6fb-9a5a-4a43-99f9-b36a30a46ce8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988840"/>
            <a:ext cx="1564693" cy="1152128"/>
          </a:xfrm>
          <a:prstGeom prst="rect">
            <a:avLst/>
          </a:prstGeom>
          <a:noFill/>
        </p:spPr>
      </p:pic>
      <p:pic>
        <p:nvPicPr>
          <p:cNvPr id="6" name="Picture 4" descr="https://avatars.mds.yandex.net/get-pdb/2864808/c4cdb6fb-9a5a-4a43-99f9-b36a30a46ce8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3284984"/>
            <a:ext cx="1564693" cy="1152128"/>
          </a:xfrm>
          <a:prstGeom prst="rect">
            <a:avLst/>
          </a:prstGeom>
          <a:noFill/>
        </p:spPr>
      </p:pic>
      <p:pic>
        <p:nvPicPr>
          <p:cNvPr id="7" name="Picture 4" descr="https://avatars.mds.yandex.net/get-pdb/2864808/c4cdb6fb-9a5a-4a43-99f9-b36a30a46ce8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628800"/>
            <a:ext cx="1564693" cy="1152128"/>
          </a:xfrm>
          <a:prstGeom prst="rect">
            <a:avLst/>
          </a:prstGeom>
          <a:noFill/>
        </p:spPr>
      </p:pic>
      <p:pic>
        <p:nvPicPr>
          <p:cNvPr id="8" name="Picture 4" descr="https://avatars.mds.yandex.net/get-pdb/2864808/c4cdb6fb-9a5a-4a43-99f9-b36a30a46ce8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3789040"/>
            <a:ext cx="1564693" cy="1152128"/>
          </a:xfrm>
          <a:prstGeom prst="rect">
            <a:avLst/>
          </a:prstGeom>
          <a:noFill/>
        </p:spPr>
      </p:pic>
      <p:pic>
        <p:nvPicPr>
          <p:cNvPr id="10" name="Picture 6" descr="https://www.pngkey.com/png/full/828-8281293_fish-drawing-sea-clip-art-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691680" y="3356992"/>
            <a:ext cx="1266534" cy="1008112"/>
          </a:xfrm>
          <a:prstGeom prst="rect">
            <a:avLst/>
          </a:prstGeom>
          <a:noFill/>
        </p:spPr>
      </p:pic>
      <p:pic>
        <p:nvPicPr>
          <p:cNvPr id="11" name="Picture 6" descr="https://www.pngkey.com/png/full/828-8281293_fish-drawing-sea-clip-art-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95536" y="4221088"/>
            <a:ext cx="1266534" cy="1008112"/>
          </a:xfrm>
          <a:prstGeom prst="rect">
            <a:avLst/>
          </a:prstGeom>
          <a:noFill/>
        </p:spPr>
      </p:pic>
      <p:pic>
        <p:nvPicPr>
          <p:cNvPr id="12" name="Picture 6" descr="https://www.pngkey.com/png/full/828-8281293_fish-drawing-sea-clip-art-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843808" y="1916832"/>
            <a:ext cx="1266534" cy="1008112"/>
          </a:xfrm>
          <a:prstGeom prst="rect">
            <a:avLst/>
          </a:prstGeom>
          <a:noFill/>
        </p:spPr>
      </p:pic>
      <p:pic>
        <p:nvPicPr>
          <p:cNvPr id="14" name="Picture 6" descr="https://www.pngkey.com/png/full/828-8281293_fish-drawing-sea-clip-art-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067944" y="4797152"/>
            <a:ext cx="1266534" cy="1008112"/>
          </a:xfrm>
          <a:prstGeom prst="rect">
            <a:avLst/>
          </a:prstGeom>
          <a:noFill/>
        </p:spPr>
      </p:pic>
      <p:pic>
        <p:nvPicPr>
          <p:cNvPr id="15" name="Picture 6" descr="https://www.pngkey.com/png/full/828-8281293_fish-drawing-sea-clip-art-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508104" y="2924944"/>
            <a:ext cx="1266534" cy="1008112"/>
          </a:xfrm>
          <a:prstGeom prst="rect">
            <a:avLst/>
          </a:prstGeom>
          <a:noFill/>
        </p:spPr>
      </p:pic>
      <p:pic>
        <p:nvPicPr>
          <p:cNvPr id="16" name="Picture 6" descr="https://www.pngkey.com/png/full/828-8281293_fish-drawing-sea-clip-art-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588224" y="1988840"/>
            <a:ext cx="1266534" cy="1008112"/>
          </a:xfrm>
          <a:prstGeom prst="rect">
            <a:avLst/>
          </a:prstGeom>
          <a:noFill/>
        </p:spPr>
      </p:pic>
      <p:sp>
        <p:nvSpPr>
          <p:cNvPr id="17" name="Скругленный прямоугольник 16"/>
          <p:cNvSpPr/>
          <p:nvPr/>
        </p:nvSpPr>
        <p:spPr>
          <a:xfrm>
            <a:off x="1043608" y="332656"/>
            <a:ext cx="7488832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>
              <a:latin typeface="Comic Sans MS" pitchFamily="66" charset="0"/>
            </a:endParaRPr>
          </a:p>
          <a:p>
            <a:r>
              <a:rPr lang="ru-RU" dirty="0" smtClean="0">
                <a:latin typeface="Comic Sans MS" pitchFamily="66" charset="0"/>
              </a:rPr>
              <a:t>Открываем глазки.  Посмотри, какие  красивые рыбки! </a:t>
            </a:r>
          </a:p>
          <a:p>
            <a:r>
              <a:rPr lang="ru-RU" dirty="0" smtClean="0">
                <a:latin typeface="Comic Sans MS" pitchFamily="66" charset="0"/>
              </a:rPr>
              <a:t>Сколько всего рыбок? Сколько рыбок плывет влево? Сколько рыбок плывет вправо? В какую сторону плывёт больше рыбок?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clip.cookdiary.net/sites/default/files/wallpaper/sea-clipart/113173/sea-clipart-underwate-background-113173-52172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9050" cy="6858000"/>
          </a:xfrm>
          <a:prstGeom prst="rect">
            <a:avLst/>
          </a:prstGeom>
          <a:noFill/>
        </p:spPr>
      </p:pic>
      <p:sp>
        <p:nvSpPr>
          <p:cNvPr id="17" name="Скругленный прямоугольник 16"/>
          <p:cNvSpPr/>
          <p:nvPr/>
        </p:nvSpPr>
        <p:spPr>
          <a:xfrm>
            <a:off x="683568" y="332656"/>
            <a:ext cx="7848872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>
              <a:latin typeface="Comic Sans MS" pitchFamily="66" charset="0"/>
            </a:endParaRPr>
          </a:p>
          <a:p>
            <a:r>
              <a:rPr lang="ru-RU" sz="1600" b="1" dirty="0" smtClean="0">
                <a:solidFill>
                  <a:srgbClr val="0070C0"/>
                </a:solidFill>
                <a:latin typeface="Comic Sans MS" pitchFamily="66" charset="0"/>
              </a:rPr>
              <a:t>А теперь поиграем в игру</a:t>
            </a:r>
            <a:r>
              <a:rPr lang="ru-RU" sz="1600" dirty="0" smtClean="0">
                <a:solidFill>
                  <a:srgbClr val="0070C0"/>
                </a:solidFill>
                <a:latin typeface="Comic Sans MS" pitchFamily="66" charset="0"/>
              </a:rPr>
              <a:t>  </a:t>
            </a:r>
            <a:r>
              <a:rPr lang="ru-RU" sz="1600" b="1" dirty="0" smtClean="0">
                <a:solidFill>
                  <a:srgbClr val="0070C0"/>
                </a:solidFill>
                <a:latin typeface="Comic Sans MS" pitchFamily="66" charset="0"/>
              </a:rPr>
              <a:t>«Геометрические  рыбки»</a:t>
            </a:r>
            <a:r>
              <a:rPr lang="ru-RU" sz="1600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</a:p>
          <a:p>
            <a:r>
              <a:rPr lang="ru-RU" sz="1600" dirty="0" smtClean="0">
                <a:latin typeface="Comic Sans MS" pitchFamily="66" charset="0"/>
              </a:rPr>
              <a:t>Уважаемый, капитан! Подумай, как это можно сделать!</a:t>
            </a:r>
          </a:p>
          <a:p>
            <a:r>
              <a:rPr lang="ru-RU" sz="1600" b="1" dirty="0" smtClean="0">
                <a:solidFill>
                  <a:srgbClr val="0070C0"/>
                </a:solidFill>
                <a:latin typeface="Comic Sans MS" pitchFamily="66" charset="0"/>
              </a:rPr>
              <a:t>Задание:</a:t>
            </a:r>
            <a:r>
              <a:rPr lang="ru-RU" sz="1600" dirty="0" smtClean="0">
                <a:latin typeface="Comic Sans MS" pitchFamily="66" charset="0"/>
              </a:rPr>
              <a:t> Найди не достающую рыбку </a:t>
            </a:r>
          </a:p>
          <a:p>
            <a:r>
              <a:rPr lang="ru-RU" sz="1600" dirty="0" smtClean="0">
                <a:solidFill>
                  <a:srgbClr val="0070C0"/>
                </a:solidFill>
                <a:latin typeface="Comic Sans MS" pitchFamily="66" charset="0"/>
              </a:rPr>
              <a:t>(Поиграть 2-3 раза, меняя рыбки местами) 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39552" y="1628800"/>
          <a:ext cx="5832648" cy="489654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44216"/>
                <a:gridCol w="1944216"/>
                <a:gridCol w="1944216"/>
              </a:tblGrid>
              <a:tr h="163218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63218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63218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grpSp>
        <p:nvGrpSpPr>
          <p:cNvPr id="10" name="Группа 9"/>
          <p:cNvGrpSpPr/>
          <p:nvPr/>
        </p:nvGrpSpPr>
        <p:grpSpPr>
          <a:xfrm>
            <a:off x="971600" y="1916832"/>
            <a:ext cx="720080" cy="936104"/>
            <a:chOff x="971600" y="1916832"/>
            <a:chExt cx="720080" cy="936104"/>
          </a:xfrm>
        </p:grpSpPr>
        <p:sp>
          <p:nvSpPr>
            <p:cNvPr id="8" name="Равнобедренный треугольник 7"/>
            <p:cNvSpPr/>
            <p:nvPr/>
          </p:nvSpPr>
          <p:spPr>
            <a:xfrm rot="16200000">
              <a:off x="719572" y="2168860"/>
              <a:ext cx="936104" cy="432048"/>
            </a:xfrm>
            <a:prstGeom prst="triangle">
              <a:avLst>
                <a:gd name="adj" fmla="val 48605"/>
              </a:avLst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Равнобедренный треугольник 8"/>
            <p:cNvSpPr/>
            <p:nvPr/>
          </p:nvSpPr>
          <p:spPr>
            <a:xfrm rot="16200000">
              <a:off x="1259632" y="2204864"/>
              <a:ext cx="576064" cy="288032"/>
            </a:xfrm>
            <a:prstGeom prst="triangle">
              <a:avLst>
                <a:gd name="adj" fmla="val 48605"/>
              </a:avLst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660232" y="1412776"/>
            <a:ext cx="1296144" cy="1368152"/>
            <a:chOff x="971600" y="1916832"/>
            <a:chExt cx="720080" cy="936104"/>
          </a:xfrm>
          <a:solidFill>
            <a:srgbClr val="FFFF00"/>
          </a:solidFill>
        </p:grpSpPr>
        <p:sp>
          <p:nvSpPr>
            <p:cNvPr id="12" name="Равнобедренный треугольник 11"/>
            <p:cNvSpPr/>
            <p:nvPr/>
          </p:nvSpPr>
          <p:spPr>
            <a:xfrm rot="16200000">
              <a:off x="719572" y="2168860"/>
              <a:ext cx="936104" cy="432048"/>
            </a:xfrm>
            <a:prstGeom prst="triangle">
              <a:avLst>
                <a:gd name="adj" fmla="val 48605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Равнобедренный треугольник 12"/>
            <p:cNvSpPr/>
            <p:nvPr/>
          </p:nvSpPr>
          <p:spPr>
            <a:xfrm rot="16200000">
              <a:off x="1259632" y="2204864"/>
              <a:ext cx="576064" cy="288032"/>
            </a:xfrm>
            <a:prstGeom prst="triangle">
              <a:avLst>
                <a:gd name="adj" fmla="val 48605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827584" y="5013176"/>
            <a:ext cx="1296144" cy="1368152"/>
            <a:chOff x="971600" y="1916832"/>
            <a:chExt cx="720080" cy="936104"/>
          </a:xfrm>
          <a:solidFill>
            <a:srgbClr val="FFFF00"/>
          </a:solidFill>
        </p:grpSpPr>
        <p:sp>
          <p:nvSpPr>
            <p:cNvPr id="15" name="Равнобедренный треугольник 14"/>
            <p:cNvSpPr/>
            <p:nvPr/>
          </p:nvSpPr>
          <p:spPr>
            <a:xfrm rot="16200000">
              <a:off x="719572" y="2168860"/>
              <a:ext cx="936104" cy="432048"/>
            </a:xfrm>
            <a:prstGeom prst="triangle">
              <a:avLst>
                <a:gd name="adj" fmla="val 48605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Равнобедренный треугольник 15"/>
            <p:cNvSpPr/>
            <p:nvPr/>
          </p:nvSpPr>
          <p:spPr>
            <a:xfrm rot="16200000">
              <a:off x="1259632" y="2204864"/>
              <a:ext cx="576064" cy="288032"/>
            </a:xfrm>
            <a:prstGeom prst="triangle">
              <a:avLst>
                <a:gd name="adj" fmla="val 48605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882971" y="3645024"/>
            <a:ext cx="951581" cy="793232"/>
            <a:chOff x="882971" y="3645024"/>
            <a:chExt cx="951581" cy="793232"/>
          </a:xfrm>
          <a:solidFill>
            <a:srgbClr val="FFFF00"/>
          </a:solidFill>
        </p:grpSpPr>
        <p:sp>
          <p:nvSpPr>
            <p:cNvPr id="21" name="Равнобедренный треугольник 20"/>
            <p:cNvSpPr/>
            <p:nvPr/>
          </p:nvSpPr>
          <p:spPr>
            <a:xfrm rot="16200000">
              <a:off x="1258488" y="3862192"/>
              <a:ext cx="793232" cy="358896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 rot="18832177">
              <a:off x="881080" y="3772471"/>
              <a:ext cx="612981" cy="60919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2771800" y="1844824"/>
            <a:ext cx="1440160" cy="1224136"/>
            <a:chOff x="882971" y="3645024"/>
            <a:chExt cx="951581" cy="793232"/>
          </a:xfrm>
          <a:solidFill>
            <a:srgbClr val="FF0000"/>
          </a:solidFill>
        </p:grpSpPr>
        <p:sp>
          <p:nvSpPr>
            <p:cNvPr id="24" name="Равнобедренный треугольник 23"/>
            <p:cNvSpPr/>
            <p:nvPr/>
          </p:nvSpPr>
          <p:spPr>
            <a:xfrm rot="16200000">
              <a:off x="1258488" y="3862192"/>
              <a:ext cx="793232" cy="358896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 rot="18832177">
              <a:off x="881080" y="3772471"/>
              <a:ext cx="612981" cy="60919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2915816" y="5229200"/>
            <a:ext cx="951581" cy="793232"/>
            <a:chOff x="882971" y="3645024"/>
            <a:chExt cx="951581" cy="793232"/>
          </a:xfrm>
          <a:solidFill>
            <a:srgbClr val="00B050"/>
          </a:solidFill>
        </p:grpSpPr>
        <p:sp>
          <p:nvSpPr>
            <p:cNvPr id="27" name="Равнобедренный треугольник 26"/>
            <p:cNvSpPr/>
            <p:nvPr/>
          </p:nvSpPr>
          <p:spPr>
            <a:xfrm rot="16200000">
              <a:off x="1258488" y="3862192"/>
              <a:ext cx="793232" cy="358896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 rot="18832177">
              <a:off x="881080" y="3772471"/>
              <a:ext cx="612981" cy="60919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4644008" y="3429000"/>
            <a:ext cx="1296144" cy="1368152"/>
            <a:chOff x="971600" y="1916832"/>
            <a:chExt cx="720080" cy="936104"/>
          </a:xfrm>
          <a:solidFill>
            <a:srgbClr val="FF0000"/>
          </a:solidFill>
        </p:grpSpPr>
        <p:sp>
          <p:nvSpPr>
            <p:cNvPr id="30" name="Равнобедренный треугольник 29"/>
            <p:cNvSpPr/>
            <p:nvPr/>
          </p:nvSpPr>
          <p:spPr>
            <a:xfrm rot="16200000">
              <a:off x="719572" y="2168860"/>
              <a:ext cx="936104" cy="432048"/>
            </a:xfrm>
            <a:prstGeom prst="triangle">
              <a:avLst>
                <a:gd name="adj" fmla="val 48605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/>
            <p:cNvSpPr/>
            <p:nvPr/>
          </p:nvSpPr>
          <p:spPr>
            <a:xfrm rot="16200000">
              <a:off x="1259632" y="2204864"/>
              <a:ext cx="576064" cy="288032"/>
            </a:xfrm>
            <a:prstGeom prst="triangle">
              <a:avLst>
                <a:gd name="adj" fmla="val 48605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4572000" y="2005844"/>
            <a:ext cx="1516755" cy="872166"/>
            <a:chOff x="4572000" y="2005844"/>
            <a:chExt cx="1516755" cy="872166"/>
          </a:xfrm>
        </p:grpSpPr>
        <p:sp>
          <p:nvSpPr>
            <p:cNvPr id="33" name="Равнобедренный треугольник 32"/>
            <p:cNvSpPr/>
            <p:nvPr/>
          </p:nvSpPr>
          <p:spPr>
            <a:xfrm rot="16200000">
              <a:off x="5376190" y="2165444"/>
              <a:ext cx="872166" cy="552965"/>
            </a:xfrm>
            <a:prstGeom prst="triangl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4572000" y="2060848"/>
              <a:ext cx="1080120" cy="792088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2699792" y="3573016"/>
            <a:ext cx="1516755" cy="872166"/>
            <a:chOff x="4572000" y="2005844"/>
            <a:chExt cx="1516755" cy="872166"/>
          </a:xfrm>
          <a:solidFill>
            <a:srgbClr val="00B050"/>
          </a:solidFill>
        </p:grpSpPr>
        <p:sp>
          <p:nvSpPr>
            <p:cNvPr id="36" name="Равнобедренный треугольник 35"/>
            <p:cNvSpPr/>
            <p:nvPr/>
          </p:nvSpPr>
          <p:spPr>
            <a:xfrm rot="16200000">
              <a:off x="5376190" y="2165444"/>
              <a:ext cx="872166" cy="552965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4572000" y="2060848"/>
              <a:ext cx="1080120" cy="79208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7092280" y="3284984"/>
            <a:ext cx="1516755" cy="872166"/>
            <a:chOff x="4572000" y="2005844"/>
            <a:chExt cx="1516755" cy="872166"/>
          </a:xfrm>
          <a:solidFill>
            <a:srgbClr val="FF0000"/>
          </a:solidFill>
        </p:grpSpPr>
        <p:sp>
          <p:nvSpPr>
            <p:cNvPr id="39" name="Равнобедренный треугольник 38"/>
            <p:cNvSpPr/>
            <p:nvPr/>
          </p:nvSpPr>
          <p:spPr>
            <a:xfrm rot="16200000">
              <a:off x="5376190" y="2165444"/>
              <a:ext cx="872166" cy="552965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4572000" y="2060848"/>
              <a:ext cx="1080120" cy="79208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6588224" y="5877272"/>
            <a:ext cx="1080120" cy="576064"/>
            <a:chOff x="4572000" y="2005844"/>
            <a:chExt cx="1516755" cy="872166"/>
          </a:xfrm>
          <a:solidFill>
            <a:srgbClr val="FF0000"/>
          </a:solidFill>
        </p:grpSpPr>
        <p:sp>
          <p:nvSpPr>
            <p:cNvPr id="42" name="Равнобедренный треугольник 41"/>
            <p:cNvSpPr/>
            <p:nvPr/>
          </p:nvSpPr>
          <p:spPr>
            <a:xfrm rot="16200000">
              <a:off x="5376190" y="2165444"/>
              <a:ext cx="872166" cy="552965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43" name="Овал 42"/>
            <p:cNvSpPr/>
            <p:nvPr/>
          </p:nvSpPr>
          <p:spPr>
            <a:xfrm>
              <a:off x="4572000" y="2060848"/>
              <a:ext cx="1080120" cy="79208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0000"/>
                </a:solidFill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7452320" y="4581128"/>
            <a:ext cx="1440160" cy="1224136"/>
            <a:chOff x="882971" y="3645024"/>
            <a:chExt cx="951581" cy="793232"/>
          </a:xfrm>
          <a:solidFill>
            <a:srgbClr val="00B050"/>
          </a:solidFill>
        </p:grpSpPr>
        <p:sp>
          <p:nvSpPr>
            <p:cNvPr id="48" name="Равнобедренный треугольник 47"/>
            <p:cNvSpPr/>
            <p:nvPr/>
          </p:nvSpPr>
          <p:spPr>
            <a:xfrm rot="16200000">
              <a:off x="1258488" y="3862192"/>
              <a:ext cx="793232" cy="358896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 rot="18832177">
              <a:off x="881080" y="3772471"/>
              <a:ext cx="612981" cy="60919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6444208" y="4293096"/>
            <a:ext cx="1080120" cy="576064"/>
            <a:chOff x="4572000" y="2005844"/>
            <a:chExt cx="1516755" cy="872166"/>
          </a:xfrm>
          <a:solidFill>
            <a:srgbClr val="FFFF00"/>
          </a:solidFill>
        </p:grpSpPr>
        <p:sp>
          <p:nvSpPr>
            <p:cNvPr id="54" name="Равнобедренный треугольник 53"/>
            <p:cNvSpPr/>
            <p:nvPr/>
          </p:nvSpPr>
          <p:spPr>
            <a:xfrm rot="16200000">
              <a:off x="5376190" y="2165444"/>
              <a:ext cx="872166" cy="552965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55" name="Овал 54"/>
            <p:cNvSpPr/>
            <p:nvPr/>
          </p:nvSpPr>
          <p:spPr>
            <a:xfrm>
              <a:off x="4572000" y="2060848"/>
              <a:ext cx="1080120" cy="79208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0000"/>
                </a:solidFill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7956376" y="2348880"/>
            <a:ext cx="951581" cy="793232"/>
            <a:chOff x="882971" y="3645024"/>
            <a:chExt cx="951581" cy="793232"/>
          </a:xfrm>
          <a:solidFill>
            <a:srgbClr val="FF0000"/>
          </a:solidFill>
        </p:grpSpPr>
        <p:sp>
          <p:nvSpPr>
            <p:cNvPr id="57" name="Равнобедренный треугольник 56"/>
            <p:cNvSpPr/>
            <p:nvPr/>
          </p:nvSpPr>
          <p:spPr>
            <a:xfrm rot="16200000">
              <a:off x="1258488" y="3862192"/>
              <a:ext cx="793232" cy="358896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Прямоугольник 57"/>
            <p:cNvSpPr/>
            <p:nvPr/>
          </p:nvSpPr>
          <p:spPr>
            <a:xfrm rot="18832177">
              <a:off x="881080" y="3772471"/>
              <a:ext cx="612981" cy="60919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3000"/>
                            </p:stCondLst>
                            <p:childTnLst>
                              <p:par>
                                <p:cTn id="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2 -0.071 C 0.00521 -0.1043 0.00174 -0.13622 -0.00538 -0.13622 C -0.01302 -0.13622 -0.01579 -0.1043 -0.0184 -0.071 C -0.02187 -0.03376 -0.02448 0.00347 -0.03298 0.00347 C -0.04097 0.00347 -0.04357 -0.03376 -0.04687 -0.071 C -0.04843 -0.1043 -0.05208 -0.13622 -0.05989 -0.13622 C -0.06666 -0.13622 -0.07013 -0.1043 -0.07291 -0.071 C -0.07552 -0.03376 -0.07899 0.00347 -0.0868 0.00347 C -0.09461 0.00347 -0.10052 -0.071 -0.10052 -0.07054 C -0.10312 -0.1043 -0.1059 -0.13622 -0.11354 -0.13622 C -0.12135 -0.13622 -0.12395 -0.1043 -0.12656 -0.071 C -0.13003 -0.03376 -0.13263 0.00347 -0.14132 0.00347 C -0.14913 0.00347 -0.15173 -0.03376 -0.15434 -0.071 C -0.15763 -0.1043 -0.16024 -0.13622 -0.16823 -0.13622 C -0.175 -0.13622 -0.17847 -0.1043 -0.18125 -0.071 C -0.18368 -0.03376 -0.18732 0.00347 -0.19496 0.00347 C -0.20295 0.00347 -0.20538 -0.03376 -0.20868 -0.071 " pathEditMode="relative" rAng="0" ptsTypes="fffffffffffffffff">
                                      <p:cBhvr>
                                        <p:cTn id="36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clip.cookdiary.net/sites/default/files/wallpaper/sea-clipart/113173/sea-clipart-underwate-background-113173-52172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9050" cy="6858000"/>
          </a:xfrm>
          <a:prstGeom prst="rect">
            <a:avLst/>
          </a:prstGeom>
          <a:noFill/>
        </p:spPr>
      </p:pic>
      <p:sp>
        <p:nvSpPr>
          <p:cNvPr id="17" name="Скругленный прямоугольник 16"/>
          <p:cNvSpPr/>
          <p:nvPr/>
        </p:nvSpPr>
        <p:spPr>
          <a:xfrm>
            <a:off x="2915816" y="332656"/>
            <a:ext cx="3960440" cy="64807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latin typeface="Comic Sans MS" pitchFamily="66" charset="0"/>
              </a:rPr>
              <a:t>Найди </a:t>
            </a:r>
            <a:r>
              <a:rPr lang="ru-RU" sz="2000" b="1" dirty="0" smtClean="0">
                <a:latin typeface="Comic Sans MS" pitchFamily="66" charset="0"/>
              </a:rPr>
              <a:t>не достающую рыбку 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39552" y="1628800"/>
          <a:ext cx="5832648" cy="489654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44216"/>
                <a:gridCol w="1944216"/>
                <a:gridCol w="1944216"/>
              </a:tblGrid>
              <a:tr h="163218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63218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63218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grpSp>
        <p:nvGrpSpPr>
          <p:cNvPr id="3" name="Группа 9"/>
          <p:cNvGrpSpPr/>
          <p:nvPr/>
        </p:nvGrpSpPr>
        <p:grpSpPr>
          <a:xfrm>
            <a:off x="971600" y="1916832"/>
            <a:ext cx="720080" cy="936104"/>
            <a:chOff x="971600" y="1916832"/>
            <a:chExt cx="720080" cy="936104"/>
          </a:xfrm>
        </p:grpSpPr>
        <p:sp>
          <p:nvSpPr>
            <p:cNvPr id="8" name="Равнобедренный треугольник 7"/>
            <p:cNvSpPr/>
            <p:nvPr/>
          </p:nvSpPr>
          <p:spPr>
            <a:xfrm rot="16200000">
              <a:off x="719572" y="2168860"/>
              <a:ext cx="936104" cy="432048"/>
            </a:xfrm>
            <a:prstGeom prst="triangle">
              <a:avLst>
                <a:gd name="adj" fmla="val 48605"/>
              </a:avLst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Равнобедренный треугольник 8"/>
            <p:cNvSpPr/>
            <p:nvPr/>
          </p:nvSpPr>
          <p:spPr>
            <a:xfrm rot="16200000">
              <a:off x="1259632" y="2204864"/>
              <a:ext cx="576064" cy="288032"/>
            </a:xfrm>
            <a:prstGeom prst="triangle">
              <a:avLst>
                <a:gd name="adj" fmla="val 48605"/>
              </a:avLst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10"/>
          <p:cNvGrpSpPr/>
          <p:nvPr/>
        </p:nvGrpSpPr>
        <p:grpSpPr>
          <a:xfrm>
            <a:off x="6660232" y="1412776"/>
            <a:ext cx="1296144" cy="1368152"/>
            <a:chOff x="971600" y="1916832"/>
            <a:chExt cx="720080" cy="936104"/>
          </a:xfrm>
          <a:solidFill>
            <a:srgbClr val="FFFF00"/>
          </a:solidFill>
        </p:grpSpPr>
        <p:sp>
          <p:nvSpPr>
            <p:cNvPr id="12" name="Равнобедренный треугольник 11"/>
            <p:cNvSpPr/>
            <p:nvPr/>
          </p:nvSpPr>
          <p:spPr>
            <a:xfrm rot="16200000">
              <a:off x="719572" y="2168860"/>
              <a:ext cx="936104" cy="432048"/>
            </a:xfrm>
            <a:prstGeom prst="triangle">
              <a:avLst>
                <a:gd name="adj" fmla="val 48605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Равнобедренный треугольник 12"/>
            <p:cNvSpPr/>
            <p:nvPr/>
          </p:nvSpPr>
          <p:spPr>
            <a:xfrm rot="16200000">
              <a:off x="1259632" y="2204864"/>
              <a:ext cx="576064" cy="288032"/>
            </a:xfrm>
            <a:prstGeom prst="triangle">
              <a:avLst>
                <a:gd name="adj" fmla="val 48605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13"/>
          <p:cNvGrpSpPr/>
          <p:nvPr/>
        </p:nvGrpSpPr>
        <p:grpSpPr>
          <a:xfrm>
            <a:off x="827584" y="5013176"/>
            <a:ext cx="1296144" cy="1368152"/>
            <a:chOff x="971600" y="1916832"/>
            <a:chExt cx="720080" cy="936104"/>
          </a:xfrm>
          <a:solidFill>
            <a:srgbClr val="FFFF00"/>
          </a:solidFill>
        </p:grpSpPr>
        <p:sp>
          <p:nvSpPr>
            <p:cNvPr id="15" name="Равнобедренный треугольник 14"/>
            <p:cNvSpPr/>
            <p:nvPr/>
          </p:nvSpPr>
          <p:spPr>
            <a:xfrm rot="16200000">
              <a:off x="719572" y="2168860"/>
              <a:ext cx="936104" cy="432048"/>
            </a:xfrm>
            <a:prstGeom prst="triangle">
              <a:avLst>
                <a:gd name="adj" fmla="val 48605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Равнобедренный треугольник 15"/>
            <p:cNvSpPr/>
            <p:nvPr/>
          </p:nvSpPr>
          <p:spPr>
            <a:xfrm rot="16200000">
              <a:off x="1259632" y="2204864"/>
              <a:ext cx="576064" cy="288032"/>
            </a:xfrm>
            <a:prstGeom prst="triangle">
              <a:avLst>
                <a:gd name="adj" fmla="val 48605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Группа 21"/>
          <p:cNvGrpSpPr/>
          <p:nvPr/>
        </p:nvGrpSpPr>
        <p:grpSpPr>
          <a:xfrm>
            <a:off x="882971" y="3645024"/>
            <a:ext cx="951581" cy="793232"/>
            <a:chOff x="882971" y="3645024"/>
            <a:chExt cx="951581" cy="793232"/>
          </a:xfrm>
          <a:solidFill>
            <a:srgbClr val="FFFF00"/>
          </a:solidFill>
        </p:grpSpPr>
        <p:sp>
          <p:nvSpPr>
            <p:cNvPr id="21" name="Равнобедренный треугольник 20"/>
            <p:cNvSpPr/>
            <p:nvPr/>
          </p:nvSpPr>
          <p:spPr>
            <a:xfrm rot="16200000">
              <a:off x="1258488" y="3862192"/>
              <a:ext cx="793232" cy="358896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 rot="18832177">
              <a:off x="881080" y="3772471"/>
              <a:ext cx="612981" cy="60919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22"/>
          <p:cNvGrpSpPr/>
          <p:nvPr/>
        </p:nvGrpSpPr>
        <p:grpSpPr>
          <a:xfrm>
            <a:off x="2771800" y="1844824"/>
            <a:ext cx="1440160" cy="1224136"/>
            <a:chOff x="882971" y="3645024"/>
            <a:chExt cx="951581" cy="793232"/>
          </a:xfrm>
          <a:solidFill>
            <a:srgbClr val="FF0000"/>
          </a:solidFill>
        </p:grpSpPr>
        <p:sp>
          <p:nvSpPr>
            <p:cNvPr id="24" name="Равнобедренный треугольник 23"/>
            <p:cNvSpPr/>
            <p:nvPr/>
          </p:nvSpPr>
          <p:spPr>
            <a:xfrm rot="16200000">
              <a:off x="1258488" y="3862192"/>
              <a:ext cx="793232" cy="358896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 rot="18832177">
              <a:off x="881080" y="3772471"/>
              <a:ext cx="612981" cy="60919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25"/>
          <p:cNvGrpSpPr/>
          <p:nvPr/>
        </p:nvGrpSpPr>
        <p:grpSpPr>
          <a:xfrm>
            <a:off x="2915816" y="5229200"/>
            <a:ext cx="951581" cy="793232"/>
            <a:chOff x="882971" y="3645024"/>
            <a:chExt cx="951581" cy="793232"/>
          </a:xfrm>
          <a:solidFill>
            <a:srgbClr val="00B050"/>
          </a:solidFill>
        </p:grpSpPr>
        <p:sp>
          <p:nvSpPr>
            <p:cNvPr id="27" name="Равнобедренный треугольник 26"/>
            <p:cNvSpPr/>
            <p:nvPr/>
          </p:nvSpPr>
          <p:spPr>
            <a:xfrm rot="16200000">
              <a:off x="1258488" y="3862192"/>
              <a:ext cx="793232" cy="358896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 rot="18832177">
              <a:off x="881080" y="3772471"/>
              <a:ext cx="612981" cy="60919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28"/>
          <p:cNvGrpSpPr/>
          <p:nvPr/>
        </p:nvGrpSpPr>
        <p:grpSpPr>
          <a:xfrm>
            <a:off x="4644008" y="3429000"/>
            <a:ext cx="1296144" cy="1368152"/>
            <a:chOff x="971600" y="1916832"/>
            <a:chExt cx="720080" cy="936104"/>
          </a:xfrm>
          <a:solidFill>
            <a:srgbClr val="FF0000"/>
          </a:solidFill>
        </p:grpSpPr>
        <p:sp>
          <p:nvSpPr>
            <p:cNvPr id="30" name="Равнобедренный треугольник 29"/>
            <p:cNvSpPr/>
            <p:nvPr/>
          </p:nvSpPr>
          <p:spPr>
            <a:xfrm rot="16200000">
              <a:off x="719572" y="2168860"/>
              <a:ext cx="936104" cy="432048"/>
            </a:xfrm>
            <a:prstGeom prst="triangle">
              <a:avLst>
                <a:gd name="adj" fmla="val 48605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/>
            <p:cNvSpPr/>
            <p:nvPr/>
          </p:nvSpPr>
          <p:spPr>
            <a:xfrm rot="16200000">
              <a:off x="1259632" y="2204864"/>
              <a:ext cx="576064" cy="288032"/>
            </a:xfrm>
            <a:prstGeom prst="triangle">
              <a:avLst>
                <a:gd name="adj" fmla="val 48605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9" name="Группа 33"/>
          <p:cNvGrpSpPr/>
          <p:nvPr/>
        </p:nvGrpSpPr>
        <p:grpSpPr>
          <a:xfrm>
            <a:off x="4572000" y="2005844"/>
            <a:ext cx="1516755" cy="872166"/>
            <a:chOff x="4572000" y="2005844"/>
            <a:chExt cx="1516755" cy="872166"/>
          </a:xfrm>
        </p:grpSpPr>
        <p:sp>
          <p:nvSpPr>
            <p:cNvPr id="33" name="Равнобедренный треугольник 32"/>
            <p:cNvSpPr/>
            <p:nvPr/>
          </p:nvSpPr>
          <p:spPr>
            <a:xfrm rot="16200000">
              <a:off x="5376190" y="2165444"/>
              <a:ext cx="872166" cy="552965"/>
            </a:xfrm>
            <a:prstGeom prst="triangl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4572000" y="2060848"/>
              <a:ext cx="1080120" cy="792088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0" name="Группа 34"/>
          <p:cNvGrpSpPr/>
          <p:nvPr/>
        </p:nvGrpSpPr>
        <p:grpSpPr>
          <a:xfrm>
            <a:off x="6948264" y="3140968"/>
            <a:ext cx="1516755" cy="872166"/>
            <a:chOff x="4572000" y="2005844"/>
            <a:chExt cx="1516755" cy="872166"/>
          </a:xfrm>
          <a:solidFill>
            <a:srgbClr val="00B050"/>
          </a:solidFill>
        </p:grpSpPr>
        <p:sp>
          <p:nvSpPr>
            <p:cNvPr id="36" name="Равнобедренный треугольник 35"/>
            <p:cNvSpPr/>
            <p:nvPr/>
          </p:nvSpPr>
          <p:spPr>
            <a:xfrm rot="16200000">
              <a:off x="5376190" y="2165444"/>
              <a:ext cx="872166" cy="552965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4572000" y="2060848"/>
              <a:ext cx="1080120" cy="79208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2" name="Группа 37"/>
          <p:cNvGrpSpPr/>
          <p:nvPr/>
        </p:nvGrpSpPr>
        <p:grpSpPr>
          <a:xfrm>
            <a:off x="6732240" y="5805264"/>
            <a:ext cx="1516755" cy="872166"/>
            <a:chOff x="4572000" y="2005844"/>
            <a:chExt cx="1516755" cy="872166"/>
          </a:xfrm>
          <a:solidFill>
            <a:srgbClr val="FF0000"/>
          </a:solidFill>
        </p:grpSpPr>
        <p:sp>
          <p:nvSpPr>
            <p:cNvPr id="39" name="Равнобедренный треугольник 38"/>
            <p:cNvSpPr/>
            <p:nvPr/>
          </p:nvSpPr>
          <p:spPr>
            <a:xfrm rot="16200000">
              <a:off x="5376190" y="2165444"/>
              <a:ext cx="872166" cy="552965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4572000" y="2060848"/>
              <a:ext cx="1080120" cy="79208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" name="Группа 40"/>
          <p:cNvGrpSpPr/>
          <p:nvPr/>
        </p:nvGrpSpPr>
        <p:grpSpPr>
          <a:xfrm>
            <a:off x="4788024" y="5445224"/>
            <a:ext cx="1080120" cy="576064"/>
            <a:chOff x="4572000" y="2005844"/>
            <a:chExt cx="1516755" cy="872166"/>
          </a:xfrm>
          <a:solidFill>
            <a:srgbClr val="FF0000"/>
          </a:solidFill>
        </p:grpSpPr>
        <p:sp>
          <p:nvSpPr>
            <p:cNvPr id="42" name="Равнобедренный треугольник 41"/>
            <p:cNvSpPr/>
            <p:nvPr/>
          </p:nvSpPr>
          <p:spPr>
            <a:xfrm rot="16200000">
              <a:off x="5376190" y="2165444"/>
              <a:ext cx="872166" cy="552965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43" name="Овал 42"/>
            <p:cNvSpPr/>
            <p:nvPr/>
          </p:nvSpPr>
          <p:spPr>
            <a:xfrm>
              <a:off x="4572000" y="2060848"/>
              <a:ext cx="1080120" cy="79208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0000"/>
                </a:solidFill>
              </a:endParaRPr>
            </a:p>
          </p:txBody>
        </p:sp>
      </p:grpSp>
      <p:grpSp>
        <p:nvGrpSpPr>
          <p:cNvPr id="26" name="Группа 46"/>
          <p:cNvGrpSpPr/>
          <p:nvPr/>
        </p:nvGrpSpPr>
        <p:grpSpPr>
          <a:xfrm>
            <a:off x="7452320" y="4581128"/>
            <a:ext cx="1440160" cy="1224136"/>
            <a:chOff x="882971" y="3645024"/>
            <a:chExt cx="951581" cy="793232"/>
          </a:xfrm>
          <a:solidFill>
            <a:srgbClr val="00B050"/>
          </a:solidFill>
        </p:grpSpPr>
        <p:sp>
          <p:nvSpPr>
            <p:cNvPr id="48" name="Равнобедренный треугольник 47"/>
            <p:cNvSpPr/>
            <p:nvPr/>
          </p:nvSpPr>
          <p:spPr>
            <a:xfrm rot="16200000">
              <a:off x="1258488" y="3862192"/>
              <a:ext cx="793232" cy="358896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 rot="18832177">
              <a:off x="881080" y="3772471"/>
              <a:ext cx="612981" cy="60919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9" name="Группа 52"/>
          <p:cNvGrpSpPr/>
          <p:nvPr/>
        </p:nvGrpSpPr>
        <p:grpSpPr>
          <a:xfrm>
            <a:off x="6444208" y="4293096"/>
            <a:ext cx="1080120" cy="576064"/>
            <a:chOff x="4572000" y="2005844"/>
            <a:chExt cx="1516755" cy="872166"/>
          </a:xfrm>
          <a:solidFill>
            <a:srgbClr val="FFFF00"/>
          </a:solidFill>
        </p:grpSpPr>
        <p:sp>
          <p:nvSpPr>
            <p:cNvPr id="54" name="Равнобедренный треугольник 53"/>
            <p:cNvSpPr/>
            <p:nvPr/>
          </p:nvSpPr>
          <p:spPr>
            <a:xfrm rot="16200000">
              <a:off x="5376190" y="2165444"/>
              <a:ext cx="872166" cy="552965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55" name="Овал 54"/>
            <p:cNvSpPr/>
            <p:nvPr/>
          </p:nvSpPr>
          <p:spPr>
            <a:xfrm>
              <a:off x="4572000" y="2060848"/>
              <a:ext cx="1080120" cy="79208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0000"/>
                </a:solidFill>
              </a:endParaRPr>
            </a:p>
          </p:txBody>
        </p:sp>
      </p:grpSp>
      <p:grpSp>
        <p:nvGrpSpPr>
          <p:cNvPr id="34" name="Группа 55"/>
          <p:cNvGrpSpPr/>
          <p:nvPr/>
        </p:nvGrpSpPr>
        <p:grpSpPr>
          <a:xfrm>
            <a:off x="7956376" y="2348880"/>
            <a:ext cx="951581" cy="793232"/>
            <a:chOff x="882971" y="3645024"/>
            <a:chExt cx="951581" cy="793232"/>
          </a:xfrm>
          <a:solidFill>
            <a:srgbClr val="FF0000"/>
          </a:solidFill>
        </p:grpSpPr>
        <p:sp>
          <p:nvSpPr>
            <p:cNvPr id="57" name="Равнобедренный треугольник 56"/>
            <p:cNvSpPr/>
            <p:nvPr/>
          </p:nvSpPr>
          <p:spPr>
            <a:xfrm rot="16200000">
              <a:off x="1258488" y="3862192"/>
              <a:ext cx="793232" cy="358896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Прямоугольник 57"/>
            <p:cNvSpPr/>
            <p:nvPr/>
          </p:nvSpPr>
          <p:spPr>
            <a:xfrm rot="18832177">
              <a:off x="881080" y="3772471"/>
              <a:ext cx="612981" cy="60919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3000"/>
                            </p:stCondLst>
                            <p:childTnLst>
                              <p:par>
                                <p:cTn id="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64 0.05481 C -0.00208 0.037 -0.00955 0.02035 -0.02483 0.02035 C -0.04184 0.02035 -0.04774 0.037 -0.0533 0.05481 C -0.06077 0.07446 -0.06649 0.09412 -0.08542 0.09412 C -0.10243 0.09412 -0.10816 0.07446 -0.11563 0.05481 C -0.11927 0.037 -0.12674 0.02035 -0.14393 0.02035 C -0.15886 0.02035 -0.16632 0.037 -0.1724 0.05481 C -0.17795 0.07446 -0.18542 0.09412 -0.20261 0.09412 C -0.21962 0.09412 -0.23281 0.05481 -0.23281 0.05504 C -0.23837 0.037 -0.24427 0.02035 -0.26094 0.02035 C -0.27813 0.02035 -0.28386 0.037 -0.28958 0.05481 C -0.29705 0.07446 -0.30261 0.09412 -0.32153 0.09412 C -0.33872 0.09412 -0.34427 0.07446 -0.34983 0.05481 C -0.35729 0.037 -0.36302 0.02035 -0.38004 0.02035 C -0.39514 0.02035 -0.40261 0.037 -0.40851 0.05481 C -0.41424 0.07446 -0.4217 0.09412 -0.43872 0.09412 C -0.4559 0.09412 -0.46129 0.07446 -0.46875 0.05481 " pathEditMode="relative" rAng="0" ptsTypes="fffffffffffffffff">
                                      <p:cBhvr>
                                        <p:cTn id="36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lip.cookdiary.net/sites/default/files/wallpaper/sea-clipart/113173/sea-clipart-underwate-background-113173-52172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9050" cy="6858000"/>
          </a:xfrm>
          <a:prstGeom prst="rect">
            <a:avLst/>
          </a:prstGeom>
          <a:noFill/>
        </p:spPr>
      </p:pic>
      <p:pic>
        <p:nvPicPr>
          <p:cNvPr id="3" name="Рисунок 2" descr="https://nachalo4ka.ru/wp-content/uploads/2014/06/Ryibka_palchikovyie-igryi-1200x821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04664"/>
            <a:ext cx="7992888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441</Words>
  <Application>Microsoft Office PowerPoint</Application>
  <PresentationFormat>Экран (4:3)</PresentationFormat>
  <Paragraphs>82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познавательно-исследовательская  деятельность  Тема:  «Путешествие в подводное царство»   </vt:lpstr>
      <vt:lpstr>Здравствуй дорогой друг!  Сегодня мы отправимся в путешествие.  Послушай загадку и узнаешь,  куда  мы с тобой отправимся.   Обманывать не стану, — Я меньше океана, Но я большое, всё же, На океан похоже. Могу спокойным быть, Могу и заштормить. Есть у меня всегда Солёная вода. (Море)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Наше путешествие закончилось! До новых встреч!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Кирикович</cp:lastModifiedBy>
  <cp:revision>36</cp:revision>
  <dcterms:created xsi:type="dcterms:W3CDTF">2017-06-26T17:12:17Z</dcterms:created>
  <dcterms:modified xsi:type="dcterms:W3CDTF">2020-04-21T11:38:13Z</dcterms:modified>
</cp:coreProperties>
</file>