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66E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6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gif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28.jpeg"/><Relationship Id="rId3" Type="http://schemas.openxmlformats.org/officeDocument/2006/relationships/image" Target="../media/image10.jpeg"/><Relationship Id="rId7" Type="http://schemas.openxmlformats.org/officeDocument/2006/relationships/image" Target="../media/image22.gif"/><Relationship Id="rId12" Type="http://schemas.openxmlformats.org/officeDocument/2006/relationships/image" Target="../media/image2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11" Type="http://schemas.openxmlformats.org/officeDocument/2006/relationships/image" Target="../media/image26.jpeg"/><Relationship Id="rId5" Type="http://schemas.openxmlformats.org/officeDocument/2006/relationships/image" Target="../media/image12.jpeg"/><Relationship Id="rId10" Type="http://schemas.openxmlformats.org/officeDocument/2006/relationships/image" Target="../media/image25.jpeg"/><Relationship Id="rId4" Type="http://schemas.openxmlformats.org/officeDocument/2006/relationships/image" Target="../media/image11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28.jpeg"/><Relationship Id="rId3" Type="http://schemas.openxmlformats.org/officeDocument/2006/relationships/image" Target="../media/image10.jpeg"/><Relationship Id="rId7" Type="http://schemas.openxmlformats.org/officeDocument/2006/relationships/image" Target="../media/image22.gif"/><Relationship Id="rId12" Type="http://schemas.openxmlformats.org/officeDocument/2006/relationships/image" Target="../media/image2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11" Type="http://schemas.openxmlformats.org/officeDocument/2006/relationships/image" Target="../media/image26.jpeg"/><Relationship Id="rId5" Type="http://schemas.openxmlformats.org/officeDocument/2006/relationships/image" Target="../media/image12.jpeg"/><Relationship Id="rId10" Type="http://schemas.openxmlformats.org/officeDocument/2006/relationships/image" Target="../media/image25.jpeg"/><Relationship Id="rId4" Type="http://schemas.openxmlformats.org/officeDocument/2006/relationships/image" Target="../media/image11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illion-wallpapers.ru/wallpapers/3/82/482939051281474/2d-cifrovogo-iskusstva-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24744"/>
            <a:ext cx="6476256" cy="1440159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Познавательно-исследовательская деятельность (математика)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564904"/>
            <a:ext cx="5112568" cy="136815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Тема: </a:t>
            </a:r>
            <a:r>
              <a:rPr lang="ru-RU" sz="2800" i="1" dirty="0" smtClean="0">
                <a:solidFill>
                  <a:srgbClr val="C00000"/>
                </a:solidFill>
                <a:latin typeface="Comic Sans MS" pitchFamily="66" charset="0"/>
              </a:rPr>
              <a:t>«</a:t>
            </a:r>
            <a:r>
              <a:rPr lang="ru-RU" sz="2800" b="1" i="1" dirty="0" smtClean="0">
                <a:solidFill>
                  <a:srgbClr val="C00000"/>
                </a:solidFill>
                <a:latin typeface="Comic Sans MS" pitchFamily="66" charset="0"/>
              </a:rPr>
              <a:t>Путешествие 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Comic Sans MS" pitchFamily="66" charset="0"/>
              </a:rPr>
              <a:t>в царство цветов</a:t>
            </a:r>
            <a:r>
              <a:rPr lang="ru-RU" sz="2800" i="1" dirty="0" smtClean="0">
                <a:solidFill>
                  <a:srgbClr val="C00000"/>
                </a:solidFill>
                <a:latin typeface="Comic Sans MS" pitchFamily="66" charset="0"/>
              </a:rPr>
              <a:t>»</a:t>
            </a:r>
            <a:endParaRPr lang="ru-RU" sz="28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krot.info/uploads/posts/2020-01/1579209846_5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250" cy="6858000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251520" y="188640"/>
            <a:ext cx="8568952" cy="1296144"/>
          </a:xfrm>
          <a:prstGeom prst="wedgeRoundRectCallout">
            <a:avLst>
              <a:gd name="adj1" fmla="val 36294"/>
              <a:gd name="adj2" fmla="val 4810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Вот мы с тобой очутились на цветочной поляне. </a:t>
            </a: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На ней есть </a:t>
            </a:r>
            <a:r>
              <a:rPr lang="ru-RU" dirty="0" smtClean="0">
                <a:solidFill>
                  <a:srgbClr val="FF0000"/>
                </a:solidFill>
              </a:rPr>
              <a:t>кружочки с цифрами, на </a:t>
            </a:r>
            <a:r>
              <a:rPr lang="ru-RU" dirty="0" smtClean="0">
                <a:solidFill>
                  <a:srgbClr val="FF0000"/>
                </a:solidFill>
              </a:rPr>
              <a:t>которых </a:t>
            </a:r>
            <a:r>
              <a:rPr lang="ru-RU" dirty="0" smtClean="0">
                <a:solidFill>
                  <a:srgbClr val="FF0000"/>
                </a:solidFill>
              </a:rPr>
              <a:t>изображены </a:t>
            </a:r>
            <a:r>
              <a:rPr lang="ru-RU" dirty="0" smtClean="0">
                <a:solidFill>
                  <a:srgbClr val="FF0000"/>
                </a:solidFill>
              </a:rPr>
              <a:t>эмоции. </a:t>
            </a:r>
            <a:r>
              <a:rPr lang="ru-RU" dirty="0" smtClean="0">
                <a:solidFill>
                  <a:srgbClr val="FF0000"/>
                </a:solidFill>
              </a:rPr>
              <a:t>Ребёнок составляет цветы с соответствующим цифре количеством лепестков и цветы</a:t>
            </a:r>
            <a:r>
              <a:rPr lang="ru-RU" b="1" dirty="0" smtClean="0">
                <a:solidFill>
                  <a:srgbClr val="FF0000"/>
                </a:solidFill>
              </a:rPr>
              <a:t> </a:t>
            </a:r>
            <a:r>
              <a:rPr lang="ru-RU" i="1" dirty="0" smtClean="0">
                <a:solidFill>
                  <a:srgbClr val="FF0000"/>
                </a:solidFill>
              </a:rPr>
              <a:t>«оживают»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2538" name="Picture 10" descr="https://i.pinimg.com/736x/e6/df/20/e6df202f03411e12406db8f8c8c3d31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078188">
            <a:off x="3089446" y="4271046"/>
            <a:ext cx="983546" cy="1224136"/>
          </a:xfrm>
          <a:prstGeom prst="rect">
            <a:avLst/>
          </a:prstGeom>
          <a:noFill/>
        </p:spPr>
      </p:pic>
      <p:pic>
        <p:nvPicPr>
          <p:cNvPr id="13" name="Picture 10" descr="https://i.pinimg.com/736x/e6/df/20/e6df202f03411e12406db8f8c8c3d31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3779912" y="4941168"/>
            <a:ext cx="983546" cy="1224136"/>
          </a:xfrm>
          <a:prstGeom prst="rect">
            <a:avLst/>
          </a:prstGeom>
          <a:noFill/>
        </p:spPr>
      </p:pic>
      <p:pic>
        <p:nvPicPr>
          <p:cNvPr id="14" name="Picture 10" descr="https://i.pinimg.com/736x/e6/df/20/e6df202f03411e12406db8f8c8c3d31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20552">
            <a:off x="4933264" y="3812967"/>
            <a:ext cx="983546" cy="1224136"/>
          </a:xfrm>
          <a:prstGeom prst="rect">
            <a:avLst/>
          </a:prstGeom>
          <a:noFill/>
        </p:spPr>
      </p:pic>
      <p:pic>
        <p:nvPicPr>
          <p:cNvPr id="15" name="Picture 10" descr="https://i.pinimg.com/736x/e6/df/20/e6df202f03411e12406db8f8c8c3d31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638359">
            <a:off x="4754345" y="4717022"/>
            <a:ext cx="983546" cy="1224136"/>
          </a:xfrm>
          <a:prstGeom prst="rect">
            <a:avLst/>
          </a:prstGeom>
          <a:noFill/>
        </p:spPr>
      </p:pic>
      <p:pic>
        <p:nvPicPr>
          <p:cNvPr id="22540" name="Picture 12" descr="https://handmode.ru/images/stories/virtuemart/product/d51688668622l-mi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19" t="11710" r="25838" b="10225"/>
          <a:stretch>
            <a:fillRect/>
          </a:stretch>
        </p:blipFill>
        <p:spPr bwMode="auto">
          <a:xfrm>
            <a:off x="6804248" y="1268760"/>
            <a:ext cx="936104" cy="1440160"/>
          </a:xfrm>
          <a:prstGeom prst="rect">
            <a:avLst/>
          </a:prstGeom>
          <a:noFill/>
        </p:spPr>
      </p:pic>
      <p:pic>
        <p:nvPicPr>
          <p:cNvPr id="17" name="Picture 12" descr="https://handmode.ru/images/stories/virtuemart/product/d51688668622l-mi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19" t="11710" r="25838" b="10225"/>
          <a:stretch>
            <a:fillRect/>
          </a:stretch>
        </p:blipFill>
        <p:spPr bwMode="auto">
          <a:xfrm rot="1965182">
            <a:off x="7479450" y="1479507"/>
            <a:ext cx="936104" cy="1440160"/>
          </a:xfrm>
          <a:prstGeom prst="rect">
            <a:avLst/>
          </a:prstGeom>
          <a:noFill/>
        </p:spPr>
      </p:pic>
      <p:pic>
        <p:nvPicPr>
          <p:cNvPr id="18" name="Picture 12" descr="https://handmode.ru/images/stories/virtuemart/product/d51688668622l-mi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19" t="11710" r="25838" b="10225"/>
          <a:stretch>
            <a:fillRect/>
          </a:stretch>
        </p:blipFill>
        <p:spPr bwMode="auto">
          <a:xfrm rot="19356164">
            <a:off x="6065249" y="1549024"/>
            <a:ext cx="936104" cy="1440160"/>
          </a:xfrm>
          <a:prstGeom prst="rect">
            <a:avLst/>
          </a:prstGeom>
          <a:noFill/>
        </p:spPr>
      </p:pic>
      <p:pic>
        <p:nvPicPr>
          <p:cNvPr id="19" name="Picture 12" descr="https://handmode.ru/images/stories/virtuemart/product/d51688668622l-mi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19" t="11710" r="25838" b="10225"/>
          <a:stretch>
            <a:fillRect/>
          </a:stretch>
        </p:blipFill>
        <p:spPr bwMode="auto">
          <a:xfrm rot="16560482">
            <a:off x="5733159" y="2313666"/>
            <a:ext cx="936104" cy="1440160"/>
          </a:xfrm>
          <a:prstGeom prst="rect">
            <a:avLst/>
          </a:prstGeom>
          <a:noFill/>
        </p:spPr>
      </p:pic>
      <p:pic>
        <p:nvPicPr>
          <p:cNvPr id="20" name="Picture 12" descr="https://handmode.ru/images/stories/virtuemart/product/d51688668622l-mi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19" t="11710" r="25838" b="10225"/>
          <a:stretch>
            <a:fillRect/>
          </a:stretch>
        </p:blipFill>
        <p:spPr bwMode="auto">
          <a:xfrm rot="4987755">
            <a:off x="7905046" y="2251642"/>
            <a:ext cx="936104" cy="1440160"/>
          </a:xfrm>
          <a:prstGeom prst="rect">
            <a:avLst/>
          </a:prstGeom>
          <a:noFill/>
        </p:spPr>
      </p:pic>
      <p:pic>
        <p:nvPicPr>
          <p:cNvPr id="21" name="Picture 12" descr="https://handmode.ru/images/stories/virtuemart/product/d51688668622l-mi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19" t="11710" r="25838" b="10225"/>
          <a:stretch>
            <a:fillRect/>
          </a:stretch>
        </p:blipFill>
        <p:spPr bwMode="auto">
          <a:xfrm rot="13024796">
            <a:off x="6135650" y="3205558"/>
            <a:ext cx="936104" cy="1440160"/>
          </a:xfrm>
          <a:prstGeom prst="rect">
            <a:avLst/>
          </a:prstGeom>
          <a:noFill/>
        </p:spPr>
      </p:pic>
      <p:pic>
        <p:nvPicPr>
          <p:cNvPr id="22" name="Picture 12" descr="https://handmode.ru/images/stories/virtuemart/product/d51688668622l-mi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19" t="11710" r="25838" b="10225"/>
          <a:stretch>
            <a:fillRect/>
          </a:stretch>
        </p:blipFill>
        <p:spPr bwMode="auto">
          <a:xfrm rot="10800000">
            <a:off x="6948264" y="3429000"/>
            <a:ext cx="936104" cy="1440160"/>
          </a:xfrm>
          <a:prstGeom prst="rect">
            <a:avLst/>
          </a:prstGeom>
          <a:noFill/>
        </p:spPr>
      </p:pic>
      <p:pic>
        <p:nvPicPr>
          <p:cNvPr id="23" name="Picture 12" descr="https://handmode.ru/images/stories/virtuemart/product/d51688668622l-mi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19" t="11710" r="25838" b="10225"/>
          <a:stretch>
            <a:fillRect/>
          </a:stretch>
        </p:blipFill>
        <p:spPr bwMode="auto">
          <a:xfrm rot="7689048">
            <a:off x="7623638" y="3017753"/>
            <a:ext cx="936104" cy="1440160"/>
          </a:xfrm>
          <a:prstGeom prst="rect">
            <a:avLst/>
          </a:prstGeom>
          <a:noFill/>
        </p:spPr>
      </p:pic>
      <p:pic>
        <p:nvPicPr>
          <p:cNvPr id="22542" name="Picture 14" descr="https://www.stockvault.net/data/2011/03/19/119313/preview1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1628800"/>
            <a:ext cx="1584176" cy="1163760"/>
          </a:xfrm>
          <a:prstGeom prst="rect">
            <a:avLst/>
          </a:prstGeom>
          <a:noFill/>
        </p:spPr>
      </p:pic>
      <p:pic>
        <p:nvPicPr>
          <p:cNvPr id="25" name="Picture 10" descr="https://i.pinimg.com/736x/e6/df/20/e6df202f03411e12406db8f8c8c3d31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085337">
            <a:off x="3346746" y="3411665"/>
            <a:ext cx="983546" cy="1224136"/>
          </a:xfrm>
          <a:prstGeom prst="rect">
            <a:avLst/>
          </a:prstGeom>
          <a:noFill/>
        </p:spPr>
      </p:pic>
      <p:pic>
        <p:nvPicPr>
          <p:cNvPr id="26" name="Picture 10" descr="https://i.pinimg.com/736x/e6/df/20/e6df202f03411e12406db8f8c8c3d31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133602">
            <a:off x="4290227" y="3129850"/>
            <a:ext cx="983546" cy="1224136"/>
          </a:xfrm>
          <a:prstGeom prst="rect">
            <a:avLst/>
          </a:prstGeom>
          <a:noFill/>
        </p:spPr>
      </p:pic>
      <p:pic>
        <p:nvPicPr>
          <p:cNvPr id="27" name="Picture 14" descr="https://www.stockvault.net/data/2011/03/19/119313/preview1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82973">
            <a:off x="1911982" y="2609307"/>
            <a:ext cx="1584176" cy="1163760"/>
          </a:xfrm>
          <a:prstGeom prst="rect">
            <a:avLst/>
          </a:prstGeom>
          <a:noFill/>
        </p:spPr>
      </p:pic>
      <p:pic>
        <p:nvPicPr>
          <p:cNvPr id="28" name="Picture 14" descr="https://www.stockvault.net/data/2011/03/19/119313/preview1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920878">
            <a:off x="103637" y="2531663"/>
            <a:ext cx="1584176" cy="1163760"/>
          </a:xfrm>
          <a:prstGeom prst="rect">
            <a:avLst/>
          </a:prstGeom>
          <a:noFill/>
        </p:spPr>
      </p:pic>
      <p:pic>
        <p:nvPicPr>
          <p:cNvPr id="29" name="Picture 14" descr="https://www.stockvault.net/data/2011/03/19/119313/preview1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971600" y="3429000"/>
            <a:ext cx="1584176" cy="1163760"/>
          </a:xfrm>
          <a:prstGeom prst="rect">
            <a:avLst/>
          </a:prstGeom>
          <a:noFill/>
        </p:spPr>
      </p:pic>
      <p:pic>
        <p:nvPicPr>
          <p:cNvPr id="30" name="Picture 14" descr="https://www.stockvault.net/data/2011/03/19/119313/preview16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581194">
            <a:off x="197235" y="4454078"/>
            <a:ext cx="793051" cy="582587"/>
          </a:xfrm>
          <a:prstGeom prst="rect">
            <a:avLst/>
          </a:prstGeom>
          <a:noFill/>
        </p:spPr>
      </p:pic>
      <p:pic>
        <p:nvPicPr>
          <p:cNvPr id="31" name="Picture 14" descr="https://www.stockvault.net/data/2011/03/19/119313/preview16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579260">
            <a:off x="196754" y="6272052"/>
            <a:ext cx="765003" cy="561983"/>
          </a:xfrm>
          <a:prstGeom prst="rect">
            <a:avLst/>
          </a:prstGeom>
          <a:noFill/>
        </p:spPr>
      </p:pic>
      <p:pic>
        <p:nvPicPr>
          <p:cNvPr id="32" name="Picture 14" descr="https://www.stockvault.net/data/2011/03/19/119313/preview16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179512" y="5085184"/>
            <a:ext cx="759443" cy="557898"/>
          </a:xfrm>
          <a:prstGeom prst="rect">
            <a:avLst/>
          </a:prstGeom>
          <a:noFill/>
        </p:spPr>
      </p:pic>
      <p:pic>
        <p:nvPicPr>
          <p:cNvPr id="33" name="Picture 14" descr="https://www.stockvault.net/data/2011/03/19/119313/preview16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179512" y="5661248"/>
            <a:ext cx="792088" cy="581880"/>
          </a:xfrm>
          <a:prstGeom prst="rect">
            <a:avLst/>
          </a:prstGeom>
          <a:noFill/>
        </p:spPr>
      </p:pic>
      <p:pic>
        <p:nvPicPr>
          <p:cNvPr id="34" name="Picture 10" descr="https://i.pinimg.com/736x/e6/df/20/e6df202f03411e12406db8f8c8c3d316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5589240"/>
            <a:ext cx="432048" cy="537734"/>
          </a:xfrm>
          <a:prstGeom prst="rect">
            <a:avLst/>
          </a:prstGeom>
          <a:noFill/>
        </p:spPr>
      </p:pic>
      <p:pic>
        <p:nvPicPr>
          <p:cNvPr id="35" name="Picture 10" descr="https://i.pinimg.com/736x/e6/df/20/e6df202f03411e12406db8f8c8c3d316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7" y="6209928"/>
            <a:ext cx="432048" cy="537733"/>
          </a:xfrm>
          <a:prstGeom prst="rect">
            <a:avLst/>
          </a:prstGeom>
          <a:noFill/>
        </p:spPr>
      </p:pic>
      <p:pic>
        <p:nvPicPr>
          <p:cNvPr id="36" name="Picture 10" descr="https://i.pinimg.com/736x/e6/df/20/e6df202f03411e12406db8f8c8c3d316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6320266"/>
            <a:ext cx="432048" cy="537734"/>
          </a:xfrm>
          <a:prstGeom prst="rect">
            <a:avLst/>
          </a:prstGeom>
          <a:noFill/>
        </p:spPr>
      </p:pic>
      <p:pic>
        <p:nvPicPr>
          <p:cNvPr id="37" name="Picture 10" descr="https://i.pinimg.com/736x/e6/df/20/e6df202f03411e12406db8f8c8c3d316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5517232"/>
            <a:ext cx="465728" cy="579652"/>
          </a:xfrm>
          <a:prstGeom prst="rect">
            <a:avLst/>
          </a:prstGeom>
          <a:noFill/>
        </p:spPr>
      </p:pic>
      <p:pic>
        <p:nvPicPr>
          <p:cNvPr id="38" name="Picture 10" descr="https://i.pinimg.com/736x/e6/df/20/e6df202f03411e12406db8f8c8c3d316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83120" y="4836691"/>
            <a:ext cx="487351" cy="606564"/>
          </a:xfrm>
          <a:prstGeom prst="rect">
            <a:avLst/>
          </a:prstGeom>
          <a:noFill/>
        </p:spPr>
      </p:pic>
      <p:pic>
        <p:nvPicPr>
          <p:cNvPr id="39" name="Picture 10" descr="https://i.pinimg.com/736x/e6/df/20/e6df202f03411e12406db8f8c8c3d316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133602">
            <a:off x="1943108" y="4824696"/>
            <a:ext cx="444918" cy="553751"/>
          </a:xfrm>
          <a:prstGeom prst="rect">
            <a:avLst/>
          </a:prstGeom>
          <a:noFill/>
        </p:spPr>
      </p:pic>
      <p:pic>
        <p:nvPicPr>
          <p:cNvPr id="48" name="Picture 12" descr="https://handmode.ru/images/stories/virtuemart/product/d51688668622l-min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19" t="11710" r="25838" b="10225"/>
          <a:stretch>
            <a:fillRect/>
          </a:stretch>
        </p:blipFill>
        <p:spPr bwMode="auto">
          <a:xfrm>
            <a:off x="6300192" y="5085184"/>
            <a:ext cx="576064" cy="886252"/>
          </a:xfrm>
          <a:prstGeom prst="rect">
            <a:avLst/>
          </a:prstGeom>
          <a:noFill/>
        </p:spPr>
      </p:pic>
      <p:pic>
        <p:nvPicPr>
          <p:cNvPr id="50" name="Picture 12" descr="https://handmode.ru/images/stories/virtuemart/product/d51688668622l-min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19" t="11710" r="25838" b="10225"/>
          <a:stretch>
            <a:fillRect/>
          </a:stretch>
        </p:blipFill>
        <p:spPr bwMode="auto">
          <a:xfrm>
            <a:off x="6948264" y="5085184"/>
            <a:ext cx="576064" cy="886252"/>
          </a:xfrm>
          <a:prstGeom prst="rect">
            <a:avLst/>
          </a:prstGeom>
          <a:noFill/>
        </p:spPr>
      </p:pic>
      <p:pic>
        <p:nvPicPr>
          <p:cNvPr id="51" name="Picture 12" descr="https://handmode.ru/images/stories/virtuemart/product/d51688668622l-min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19" t="11710" r="25838" b="10225"/>
          <a:stretch>
            <a:fillRect/>
          </a:stretch>
        </p:blipFill>
        <p:spPr bwMode="auto">
          <a:xfrm>
            <a:off x="7596336" y="5013176"/>
            <a:ext cx="576064" cy="886252"/>
          </a:xfrm>
          <a:prstGeom prst="rect">
            <a:avLst/>
          </a:prstGeom>
          <a:noFill/>
        </p:spPr>
      </p:pic>
      <p:pic>
        <p:nvPicPr>
          <p:cNvPr id="52" name="Picture 12" descr="https://handmode.ru/images/stories/virtuemart/product/d51688668622l-min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19" t="11710" r="25838" b="10225"/>
          <a:stretch>
            <a:fillRect/>
          </a:stretch>
        </p:blipFill>
        <p:spPr bwMode="auto">
          <a:xfrm>
            <a:off x="8172400" y="4941168"/>
            <a:ext cx="576064" cy="886252"/>
          </a:xfrm>
          <a:prstGeom prst="rect">
            <a:avLst/>
          </a:prstGeom>
          <a:noFill/>
        </p:spPr>
      </p:pic>
      <p:pic>
        <p:nvPicPr>
          <p:cNvPr id="53" name="Picture 12" descr="https://handmode.ru/images/stories/virtuemart/product/d51688668622l-min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19" t="11710" r="25838" b="10225"/>
          <a:stretch>
            <a:fillRect/>
          </a:stretch>
        </p:blipFill>
        <p:spPr bwMode="auto">
          <a:xfrm>
            <a:off x="5940152" y="5805264"/>
            <a:ext cx="576064" cy="886252"/>
          </a:xfrm>
          <a:prstGeom prst="rect">
            <a:avLst/>
          </a:prstGeom>
          <a:noFill/>
        </p:spPr>
      </p:pic>
      <p:pic>
        <p:nvPicPr>
          <p:cNvPr id="54" name="Picture 12" descr="https://handmode.ru/images/stories/virtuemart/product/d51688668622l-min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19" t="11710" r="25838" b="10225"/>
          <a:stretch>
            <a:fillRect/>
          </a:stretch>
        </p:blipFill>
        <p:spPr bwMode="auto">
          <a:xfrm>
            <a:off x="6588224" y="5733256"/>
            <a:ext cx="576064" cy="886252"/>
          </a:xfrm>
          <a:prstGeom prst="rect">
            <a:avLst/>
          </a:prstGeom>
          <a:noFill/>
        </p:spPr>
      </p:pic>
      <p:pic>
        <p:nvPicPr>
          <p:cNvPr id="55" name="Picture 12" descr="https://handmode.ru/images/stories/virtuemart/product/d51688668622l-min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19" t="11710" r="25838" b="10225"/>
          <a:stretch>
            <a:fillRect/>
          </a:stretch>
        </p:blipFill>
        <p:spPr bwMode="auto">
          <a:xfrm>
            <a:off x="7236296" y="5733256"/>
            <a:ext cx="576064" cy="886252"/>
          </a:xfrm>
          <a:prstGeom prst="rect">
            <a:avLst/>
          </a:prstGeom>
          <a:noFill/>
        </p:spPr>
      </p:pic>
      <p:pic>
        <p:nvPicPr>
          <p:cNvPr id="56" name="Picture 12" descr="https://handmode.ru/images/stories/virtuemart/product/d51688668622l-min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19" t="11710" r="25838" b="10225"/>
          <a:stretch>
            <a:fillRect/>
          </a:stretch>
        </p:blipFill>
        <p:spPr bwMode="auto">
          <a:xfrm>
            <a:off x="7956376" y="5733256"/>
            <a:ext cx="576064" cy="886252"/>
          </a:xfrm>
          <a:prstGeom prst="rect">
            <a:avLst/>
          </a:prstGeom>
          <a:noFill/>
        </p:spPr>
      </p:pic>
      <p:pic>
        <p:nvPicPr>
          <p:cNvPr id="22543" name="Picture 15" descr="C:\Users\Кирикович\Desktop\2.gif"/>
          <p:cNvPicPr>
            <a:picLocks noChangeAspect="1" noChangeArrowheads="1" noCrop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2636912"/>
            <a:ext cx="1152128" cy="1152128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1259632" y="2636912"/>
            <a:ext cx="1080120" cy="10801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4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22544" name="Picture 16" descr="C:\Users\Кирикович\Desktop\4.gif"/>
          <p:cNvPicPr>
            <a:picLocks noChangeAspect="1" noChangeArrowheads="1" noCrop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3429000"/>
            <a:ext cx="1409627" cy="1880443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3995936" y="4077072"/>
            <a:ext cx="1080120" cy="108012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6</a:t>
            </a:r>
            <a:endParaRPr lang="ru-RU" sz="5400" dirty="0"/>
          </a:p>
        </p:txBody>
      </p:sp>
      <p:pic>
        <p:nvPicPr>
          <p:cNvPr id="22546" name="Picture 18" descr="C:\Users\Кирикович\Desktop\6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16216" y="2348880"/>
            <a:ext cx="1584176" cy="1584176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6660232" y="2420888"/>
            <a:ext cx="1152128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8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krot.info/uploads/posts/2020-01/1579209846_5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250" cy="6858000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251520" y="188640"/>
            <a:ext cx="8568952" cy="936104"/>
          </a:xfrm>
          <a:prstGeom prst="wedgeRoundRectCallout">
            <a:avLst>
              <a:gd name="adj1" fmla="val 36294"/>
              <a:gd name="adj2" fmla="val 4810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FF0000"/>
                </a:solidFill>
              </a:rPr>
              <a:t>Рядом божьи коровки с разным количеством точек на спинках. Ребёнок считает точки и </a:t>
            </a:r>
            <a:r>
              <a:rPr lang="ru-RU" dirty="0" smtClean="0">
                <a:solidFill>
                  <a:srgbClr val="FF0000"/>
                </a:solidFill>
              </a:rPr>
              <a:t>садит </a:t>
            </a:r>
            <a:r>
              <a:rPr lang="ru-RU" dirty="0" smtClean="0">
                <a:solidFill>
                  <a:srgbClr val="FF0000"/>
                </a:solidFill>
              </a:rPr>
              <a:t>божьих коровок на цветы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с тем же количеством лепестков после слов взрослого: жук, жук, покажись, на цветочек ты </a:t>
            </a:r>
            <a:r>
              <a:rPr lang="ru-RU" dirty="0" smtClean="0">
                <a:solidFill>
                  <a:srgbClr val="FF0000"/>
                </a:solidFill>
              </a:rPr>
              <a:t>садись.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2538" name="Picture 10" descr="https://i.pinimg.com/736x/e6/df/20/e6df202f03411e12406db8f8c8c3d31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078188">
            <a:off x="3089446" y="4271046"/>
            <a:ext cx="983546" cy="1224136"/>
          </a:xfrm>
          <a:prstGeom prst="rect">
            <a:avLst/>
          </a:prstGeom>
          <a:noFill/>
        </p:spPr>
      </p:pic>
      <p:pic>
        <p:nvPicPr>
          <p:cNvPr id="13" name="Picture 10" descr="https://i.pinimg.com/736x/e6/df/20/e6df202f03411e12406db8f8c8c3d31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3779912" y="4941168"/>
            <a:ext cx="983546" cy="1224136"/>
          </a:xfrm>
          <a:prstGeom prst="rect">
            <a:avLst/>
          </a:prstGeom>
          <a:noFill/>
        </p:spPr>
      </p:pic>
      <p:pic>
        <p:nvPicPr>
          <p:cNvPr id="14" name="Picture 10" descr="https://i.pinimg.com/736x/e6/df/20/e6df202f03411e12406db8f8c8c3d31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20552">
            <a:off x="4933264" y="3812967"/>
            <a:ext cx="983546" cy="1224136"/>
          </a:xfrm>
          <a:prstGeom prst="rect">
            <a:avLst/>
          </a:prstGeom>
          <a:noFill/>
        </p:spPr>
      </p:pic>
      <p:pic>
        <p:nvPicPr>
          <p:cNvPr id="15" name="Picture 10" descr="https://i.pinimg.com/736x/e6/df/20/e6df202f03411e12406db8f8c8c3d31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638359">
            <a:off x="4754345" y="4717022"/>
            <a:ext cx="983546" cy="1224136"/>
          </a:xfrm>
          <a:prstGeom prst="rect">
            <a:avLst/>
          </a:prstGeom>
          <a:noFill/>
        </p:spPr>
      </p:pic>
      <p:pic>
        <p:nvPicPr>
          <p:cNvPr id="22540" name="Picture 12" descr="https://handmode.ru/images/stories/virtuemart/product/d51688668622l-mi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19" t="11710" r="25838" b="10225"/>
          <a:stretch>
            <a:fillRect/>
          </a:stretch>
        </p:blipFill>
        <p:spPr bwMode="auto">
          <a:xfrm>
            <a:off x="6804248" y="1268760"/>
            <a:ext cx="936104" cy="1440160"/>
          </a:xfrm>
          <a:prstGeom prst="rect">
            <a:avLst/>
          </a:prstGeom>
          <a:noFill/>
        </p:spPr>
      </p:pic>
      <p:pic>
        <p:nvPicPr>
          <p:cNvPr id="17" name="Picture 12" descr="https://handmode.ru/images/stories/virtuemart/product/d51688668622l-mi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19" t="11710" r="25838" b="10225"/>
          <a:stretch>
            <a:fillRect/>
          </a:stretch>
        </p:blipFill>
        <p:spPr bwMode="auto">
          <a:xfrm rot="1965182">
            <a:off x="7479450" y="1479507"/>
            <a:ext cx="936104" cy="1440160"/>
          </a:xfrm>
          <a:prstGeom prst="rect">
            <a:avLst/>
          </a:prstGeom>
          <a:noFill/>
        </p:spPr>
      </p:pic>
      <p:pic>
        <p:nvPicPr>
          <p:cNvPr id="18" name="Picture 12" descr="https://handmode.ru/images/stories/virtuemart/product/d51688668622l-mi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19" t="11710" r="25838" b="10225"/>
          <a:stretch>
            <a:fillRect/>
          </a:stretch>
        </p:blipFill>
        <p:spPr bwMode="auto">
          <a:xfrm rot="19356164">
            <a:off x="6065249" y="1549024"/>
            <a:ext cx="936104" cy="1440160"/>
          </a:xfrm>
          <a:prstGeom prst="rect">
            <a:avLst/>
          </a:prstGeom>
          <a:noFill/>
        </p:spPr>
      </p:pic>
      <p:pic>
        <p:nvPicPr>
          <p:cNvPr id="19" name="Picture 12" descr="https://handmode.ru/images/stories/virtuemart/product/d51688668622l-mi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19" t="11710" r="25838" b="10225"/>
          <a:stretch>
            <a:fillRect/>
          </a:stretch>
        </p:blipFill>
        <p:spPr bwMode="auto">
          <a:xfrm rot="16560482">
            <a:off x="5733159" y="2313666"/>
            <a:ext cx="936104" cy="1440160"/>
          </a:xfrm>
          <a:prstGeom prst="rect">
            <a:avLst/>
          </a:prstGeom>
          <a:noFill/>
        </p:spPr>
      </p:pic>
      <p:pic>
        <p:nvPicPr>
          <p:cNvPr id="20" name="Picture 12" descr="https://handmode.ru/images/stories/virtuemart/product/d51688668622l-mi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19" t="11710" r="25838" b="10225"/>
          <a:stretch>
            <a:fillRect/>
          </a:stretch>
        </p:blipFill>
        <p:spPr bwMode="auto">
          <a:xfrm rot="4987755">
            <a:off x="7905046" y="2251642"/>
            <a:ext cx="936104" cy="1440160"/>
          </a:xfrm>
          <a:prstGeom prst="rect">
            <a:avLst/>
          </a:prstGeom>
          <a:noFill/>
        </p:spPr>
      </p:pic>
      <p:pic>
        <p:nvPicPr>
          <p:cNvPr id="21" name="Picture 12" descr="https://handmode.ru/images/stories/virtuemart/product/d51688668622l-mi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19" t="11710" r="25838" b="10225"/>
          <a:stretch>
            <a:fillRect/>
          </a:stretch>
        </p:blipFill>
        <p:spPr bwMode="auto">
          <a:xfrm rot="13024796">
            <a:off x="6135650" y="3205558"/>
            <a:ext cx="936104" cy="1440160"/>
          </a:xfrm>
          <a:prstGeom prst="rect">
            <a:avLst/>
          </a:prstGeom>
          <a:noFill/>
        </p:spPr>
      </p:pic>
      <p:pic>
        <p:nvPicPr>
          <p:cNvPr id="22" name="Picture 12" descr="https://handmode.ru/images/stories/virtuemart/product/d51688668622l-mi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19" t="11710" r="25838" b="10225"/>
          <a:stretch>
            <a:fillRect/>
          </a:stretch>
        </p:blipFill>
        <p:spPr bwMode="auto">
          <a:xfrm rot="10800000">
            <a:off x="6948264" y="3429000"/>
            <a:ext cx="936104" cy="1440160"/>
          </a:xfrm>
          <a:prstGeom prst="rect">
            <a:avLst/>
          </a:prstGeom>
          <a:noFill/>
        </p:spPr>
      </p:pic>
      <p:pic>
        <p:nvPicPr>
          <p:cNvPr id="23" name="Picture 12" descr="https://handmode.ru/images/stories/virtuemart/product/d51688668622l-mi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19" t="11710" r="25838" b="10225"/>
          <a:stretch>
            <a:fillRect/>
          </a:stretch>
        </p:blipFill>
        <p:spPr bwMode="auto">
          <a:xfrm rot="7689048">
            <a:off x="7623638" y="3017753"/>
            <a:ext cx="936104" cy="1440160"/>
          </a:xfrm>
          <a:prstGeom prst="rect">
            <a:avLst/>
          </a:prstGeom>
          <a:noFill/>
        </p:spPr>
      </p:pic>
      <p:pic>
        <p:nvPicPr>
          <p:cNvPr id="22542" name="Picture 14" descr="https://www.stockvault.net/data/2011/03/19/119313/preview1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1628800"/>
            <a:ext cx="1584176" cy="1163760"/>
          </a:xfrm>
          <a:prstGeom prst="rect">
            <a:avLst/>
          </a:prstGeom>
          <a:noFill/>
        </p:spPr>
      </p:pic>
      <p:pic>
        <p:nvPicPr>
          <p:cNvPr id="25" name="Picture 10" descr="https://i.pinimg.com/736x/e6/df/20/e6df202f03411e12406db8f8c8c3d31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085337">
            <a:off x="3346746" y="3411665"/>
            <a:ext cx="983546" cy="1224136"/>
          </a:xfrm>
          <a:prstGeom prst="rect">
            <a:avLst/>
          </a:prstGeom>
          <a:noFill/>
        </p:spPr>
      </p:pic>
      <p:pic>
        <p:nvPicPr>
          <p:cNvPr id="26" name="Picture 10" descr="https://i.pinimg.com/736x/e6/df/20/e6df202f03411e12406db8f8c8c3d31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133602">
            <a:off x="4290227" y="3129850"/>
            <a:ext cx="983546" cy="1224136"/>
          </a:xfrm>
          <a:prstGeom prst="rect">
            <a:avLst/>
          </a:prstGeom>
          <a:noFill/>
        </p:spPr>
      </p:pic>
      <p:pic>
        <p:nvPicPr>
          <p:cNvPr id="27" name="Picture 14" descr="https://www.stockvault.net/data/2011/03/19/119313/preview1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82973">
            <a:off x="1911982" y="2609307"/>
            <a:ext cx="1584176" cy="1163760"/>
          </a:xfrm>
          <a:prstGeom prst="rect">
            <a:avLst/>
          </a:prstGeom>
          <a:noFill/>
        </p:spPr>
      </p:pic>
      <p:pic>
        <p:nvPicPr>
          <p:cNvPr id="28" name="Picture 14" descr="https://www.stockvault.net/data/2011/03/19/119313/preview1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920878">
            <a:off x="103637" y="2531663"/>
            <a:ext cx="1584176" cy="1163760"/>
          </a:xfrm>
          <a:prstGeom prst="rect">
            <a:avLst/>
          </a:prstGeom>
          <a:noFill/>
        </p:spPr>
      </p:pic>
      <p:pic>
        <p:nvPicPr>
          <p:cNvPr id="29" name="Picture 14" descr="https://www.stockvault.net/data/2011/03/19/119313/preview1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971600" y="3429000"/>
            <a:ext cx="1584176" cy="1163760"/>
          </a:xfrm>
          <a:prstGeom prst="rect">
            <a:avLst/>
          </a:prstGeom>
          <a:noFill/>
        </p:spPr>
      </p:pic>
      <p:pic>
        <p:nvPicPr>
          <p:cNvPr id="22543" name="Picture 15" descr="C:\Users\Кирикович\Desktop\2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2636912"/>
            <a:ext cx="1152128" cy="1152128"/>
          </a:xfrm>
          <a:prstGeom prst="rect">
            <a:avLst/>
          </a:prstGeom>
          <a:noFill/>
        </p:spPr>
      </p:pic>
      <p:pic>
        <p:nvPicPr>
          <p:cNvPr id="22544" name="Picture 16" descr="C:\Users\Кирикович\Desktop\4.gif"/>
          <p:cNvPicPr>
            <a:picLocks noChangeAspect="1" noChangeArrowheads="1" noCrop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3429000"/>
            <a:ext cx="1409627" cy="1880443"/>
          </a:xfrm>
          <a:prstGeom prst="rect">
            <a:avLst/>
          </a:prstGeom>
          <a:noFill/>
        </p:spPr>
      </p:pic>
      <p:pic>
        <p:nvPicPr>
          <p:cNvPr id="22546" name="Picture 18" descr="C:\Users\Кирикович\Desktop\6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2348880"/>
            <a:ext cx="1584176" cy="1584176"/>
          </a:xfrm>
          <a:prstGeom prst="rect">
            <a:avLst/>
          </a:prstGeom>
          <a:noFill/>
        </p:spPr>
      </p:pic>
      <p:pic>
        <p:nvPicPr>
          <p:cNvPr id="23554" name="Picture 2" descr="https://www.publicdomainpictures.net/pictures/240000/velka/ladybug-1509741159oA3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68228" flipH="1">
            <a:off x="5533385" y="5294584"/>
            <a:ext cx="1095852" cy="1464186"/>
          </a:xfrm>
          <a:prstGeom prst="rect">
            <a:avLst/>
          </a:prstGeom>
          <a:noFill/>
        </p:spPr>
      </p:pic>
      <p:pic>
        <p:nvPicPr>
          <p:cNvPr id="23556" name="Picture 4" descr="https://risunci.com/wp-content/uploads/2018/11/4-9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978" t="28392" r="21311" b="26334"/>
          <a:stretch>
            <a:fillRect/>
          </a:stretch>
        </p:blipFill>
        <p:spPr bwMode="auto">
          <a:xfrm rot="18886025">
            <a:off x="7848742" y="4953790"/>
            <a:ext cx="1469813" cy="1495154"/>
          </a:xfrm>
          <a:prstGeom prst="rect">
            <a:avLst/>
          </a:prstGeom>
          <a:noFill/>
        </p:spPr>
      </p:pic>
      <p:pic>
        <p:nvPicPr>
          <p:cNvPr id="23558" name="Picture 6" descr="https://i.pinimg.com/736x/37/d7/cd/37d7cdacae4838098bb557d5286cc6b2--most-popular-tattoos-ladybug-tattoos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5084794"/>
            <a:ext cx="1584176" cy="1588480"/>
          </a:xfrm>
          <a:prstGeom prst="rect">
            <a:avLst/>
          </a:prstGeom>
          <a:noFill/>
        </p:spPr>
      </p:pic>
      <p:pic>
        <p:nvPicPr>
          <p:cNvPr id="23560" name="Picture 8" descr="https://i.pinimg.com/236x/0f/8b/09/0f8b09ee21635407bafcb0d9c0a95eff--ladybug-party-vector-free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20000"/>
          </a:blip>
          <a:srcRect/>
          <a:stretch>
            <a:fillRect/>
          </a:stretch>
        </p:blipFill>
        <p:spPr bwMode="auto">
          <a:xfrm>
            <a:off x="1763688" y="5229200"/>
            <a:ext cx="1159634" cy="1449543"/>
          </a:xfrm>
          <a:prstGeom prst="rect">
            <a:avLst/>
          </a:prstGeom>
          <a:noFill/>
        </p:spPr>
      </p:pic>
      <p:pic>
        <p:nvPicPr>
          <p:cNvPr id="23562" name="Picture 10" descr="https://i.pinimg.com/236x/a2/24/4e/a2244ec0cddb5267e37fda85e199204d--ladybug-art-ladybug-crafts.jpg?nii=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5373216"/>
            <a:ext cx="846814" cy="1296144"/>
          </a:xfrm>
          <a:prstGeom prst="rect">
            <a:avLst/>
          </a:prstGeom>
          <a:noFill/>
        </p:spPr>
      </p:pic>
      <p:pic>
        <p:nvPicPr>
          <p:cNvPr id="57" name="Picture 2" descr="https://i.pinimg.com/736x/52/93/8a/52938afeb8fbe7514c07526e165ec308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026" r="34437" b="51133"/>
          <a:stretch>
            <a:fillRect/>
          </a:stretch>
        </p:blipFill>
        <p:spPr bwMode="auto">
          <a:xfrm rot="1268551">
            <a:off x="6851814" y="5086831"/>
            <a:ext cx="1042243" cy="1256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7428E-6 L -0.53108 -0.402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" y="-2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6809E-6 L -0.41024 -0.172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-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6809E-6 L 0.61858 -0.393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" y="-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krot.info/uploads/posts/2020-01/1579209846_5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250" cy="6858000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251520" y="188640"/>
            <a:ext cx="8568952" cy="1080120"/>
          </a:xfrm>
          <a:prstGeom prst="wedgeRoundRectCallout">
            <a:avLst>
              <a:gd name="adj1" fmla="val 36294"/>
              <a:gd name="adj2" fmla="val 4810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Чего больше, цветов или божьих коровок? На сколько больше? На сколько </a:t>
            </a:r>
            <a:r>
              <a:rPr lang="ru-RU" dirty="0" smtClean="0"/>
              <a:t>меньше цветов? </a:t>
            </a:r>
            <a:r>
              <a:rPr lang="ru-RU" dirty="0" smtClean="0"/>
              <a:t>Как сделать так, чтобы было поровну? </a:t>
            </a:r>
            <a:r>
              <a:rPr lang="ru-RU" i="1" dirty="0" smtClean="0">
                <a:solidFill>
                  <a:srgbClr val="FF0000"/>
                </a:solidFill>
              </a:rPr>
              <a:t>(Ответы ребёнка)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Какой ты молодец! </a:t>
            </a:r>
            <a:r>
              <a:rPr lang="ru-RU" dirty="0" smtClean="0"/>
              <a:t>Выполнил </a:t>
            </a:r>
            <a:r>
              <a:rPr lang="ru-RU" dirty="0" smtClean="0"/>
              <a:t>задание и </a:t>
            </a:r>
            <a:r>
              <a:rPr lang="ru-RU" i="1" dirty="0" smtClean="0"/>
              <a:t>«</a:t>
            </a:r>
            <a:r>
              <a:rPr lang="ru-RU" i="1" dirty="0" smtClean="0"/>
              <a:t>оживил»</a:t>
            </a:r>
            <a:r>
              <a:rPr lang="ru-RU" dirty="0" smtClean="0"/>
              <a:t> цветы, а теперь отдохнем.</a:t>
            </a:r>
            <a:endParaRPr lang="ru-RU" dirty="0"/>
          </a:p>
        </p:txBody>
      </p:sp>
      <p:pic>
        <p:nvPicPr>
          <p:cNvPr id="22538" name="Picture 10" descr="https://i.pinimg.com/736x/e6/df/20/e6df202f03411e12406db8f8c8c3d31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078188">
            <a:off x="3089446" y="4271046"/>
            <a:ext cx="983546" cy="1224136"/>
          </a:xfrm>
          <a:prstGeom prst="rect">
            <a:avLst/>
          </a:prstGeom>
          <a:noFill/>
        </p:spPr>
      </p:pic>
      <p:pic>
        <p:nvPicPr>
          <p:cNvPr id="13" name="Picture 10" descr="https://i.pinimg.com/736x/e6/df/20/e6df202f03411e12406db8f8c8c3d31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3779912" y="4941168"/>
            <a:ext cx="983546" cy="1224136"/>
          </a:xfrm>
          <a:prstGeom prst="rect">
            <a:avLst/>
          </a:prstGeom>
          <a:noFill/>
        </p:spPr>
      </p:pic>
      <p:pic>
        <p:nvPicPr>
          <p:cNvPr id="14" name="Picture 10" descr="https://i.pinimg.com/736x/e6/df/20/e6df202f03411e12406db8f8c8c3d31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20552">
            <a:off x="4933264" y="3812967"/>
            <a:ext cx="983546" cy="1224136"/>
          </a:xfrm>
          <a:prstGeom prst="rect">
            <a:avLst/>
          </a:prstGeom>
          <a:noFill/>
        </p:spPr>
      </p:pic>
      <p:pic>
        <p:nvPicPr>
          <p:cNvPr id="15" name="Picture 10" descr="https://i.pinimg.com/736x/e6/df/20/e6df202f03411e12406db8f8c8c3d31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638359">
            <a:off x="4754345" y="4717022"/>
            <a:ext cx="983546" cy="1224136"/>
          </a:xfrm>
          <a:prstGeom prst="rect">
            <a:avLst/>
          </a:prstGeom>
          <a:noFill/>
        </p:spPr>
      </p:pic>
      <p:pic>
        <p:nvPicPr>
          <p:cNvPr id="22540" name="Picture 12" descr="https://handmode.ru/images/stories/virtuemart/product/d51688668622l-mi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19" t="11710" r="25838" b="10225"/>
          <a:stretch>
            <a:fillRect/>
          </a:stretch>
        </p:blipFill>
        <p:spPr bwMode="auto">
          <a:xfrm>
            <a:off x="6804248" y="1268760"/>
            <a:ext cx="936104" cy="1440160"/>
          </a:xfrm>
          <a:prstGeom prst="rect">
            <a:avLst/>
          </a:prstGeom>
          <a:noFill/>
        </p:spPr>
      </p:pic>
      <p:pic>
        <p:nvPicPr>
          <p:cNvPr id="17" name="Picture 12" descr="https://handmode.ru/images/stories/virtuemart/product/d51688668622l-mi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19" t="11710" r="25838" b="10225"/>
          <a:stretch>
            <a:fillRect/>
          </a:stretch>
        </p:blipFill>
        <p:spPr bwMode="auto">
          <a:xfrm rot="1965182">
            <a:off x="7479450" y="1479507"/>
            <a:ext cx="936104" cy="1440160"/>
          </a:xfrm>
          <a:prstGeom prst="rect">
            <a:avLst/>
          </a:prstGeom>
          <a:noFill/>
        </p:spPr>
      </p:pic>
      <p:pic>
        <p:nvPicPr>
          <p:cNvPr id="18" name="Picture 12" descr="https://handmode.ru/images/stories/virtuemart/product/d51688668622l-mi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19" t="11710" r="25838" b="10225"/>
          <a:stretch>
            <a:fillRect/>
          </a:stretch>
        </p:blipFill>
        <p:spPr bwMode="auto">
          <a:xfrm rot="19356164">
            <a:off x="6065249" y="1549024"/>
            <a:ext cx="936104" cy="1440160"/>
          </a:xfrm>
          <a:prstGeom prst="rect">
            <a:avLst/>
          </a:prstGeom>
          <a:noFill/>
        </p:spPr>
      </p:pic>
      <p:pic>
        <p:nvPicPr>
          <p:cNvPr id="19" name="Picture 12" descr="https://handmode.ru/images/stories/virtuemart/product/d51688668622l-mi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19" t="11710" r="25838" b="10225"/>
          <a:stretch>
            <a:fillRect/>
          </a:stretch>
        </p:blipFill>
        <p:spPr bwMode="auto">
          <a:xfrm rot="16560482">
            <a:off x="5733159" y="2313666"/>
            <a:ext cx="936104" cy="1440160"/>
          </a:xfrm>
          <a:prstGeom prst="rect">
            <a:avLst/>
          </a:prstGeom>
          <a:noFill/>
        </p:spPr>
      </p:pic>
      <p:pic>
        <p:nvPicPr>
          <p:cNvPr id="20" name="Picture 12" descr="https://handmode.ru/images/stories/virtuemart/product/d51688668622l-mi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19" t="11710" r="25838" b="10225"/>
          <a:stretch>
            <a:fillRect/>
          </a:stretch>
        </p:blipFill>
        <p:spPr bwMode="auto">
          <a:xfrm rot="4987755">
            <a:off x="7905046" y="2251642"/>
            <a:ext cx="936104" cy="1440160"/>
          </a:xfrm>
          <a:prstGeom prst="rect">
            <a:avLst/>
          </a:prstGeom>
          <a:noFill/>
        </p:spPr>
      </p:pic>
      <p:pic>
        <p:nvPicPr>
          <p:cNvPr id="21" name="Picture 12" descr="https://handmode.ru/images/stories/virtuemart/product/d51688668622l-mi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19" t="11710" r="25838" b="10225"/>
          <a:stretch>
            <a:fillRect/>
          </a:stretch>
        </p:blipFill>
        <p:spPr bwMode="auto">
          <a:xfrm rot="13024796">
            <a:off x="6135650" y="3205558"/>
            <a:ext cx="936104" cy="1440160"/>
          </a:xfrm>
          <a:prstGeom prst="rect">
            <a:avLst/>
          </a:prstGeom>
          <a:noFill/>
        </p:spPr>
      </p:pic>
      <p:pic>
        <p:nvPicPr>
          <p:cNvPr id="22" name="Picture 12" descr="https://handmode.ru/images/stories/virtuemart/product/d51688668622l-mi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19" t="11710" r="25838" b="10225"/>
          <a:stretch>
            <a:fillRect/>
          </a:stretch>
        </p:blipFill>
        <p:spPr bwMode="auto">
          <a:xfrm rot="10800000">
            <a:off x="6948264" y="3429000"/>
            <a:ext cx="936104" cy="1440160"/>
          </a:xfrm>
          <a:prstGeom prst="rect">
            <a:avLst/>
          </a:prstGeom>
          <a:noFill/>
        </p:spPr>
      </p:pic>
      <p:pic>
        <p:nvPicPr>
          <p:cNvPr id="23" name="Picture 12" descr="https://handmode.ru/images/stories/virtuemart/product/d51688668622l-mi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19" t="11710" r="25838" b="10225"/>
          <a:stretch>
            <a:fillRect/>
          </a:stretch>
        </p:blipFill>
        <p:spPr bwMode="auto">
          <a:xfrm rot="7689048">
            <a:off x="7623638" y="3017753"/>
            <a:ext cx="936104" cy="1440160"/>
          </a:xfrm>
          <a:prstGeom prst="rect">
            <a:avLst/>
          </a:prstGeom>
          <a:noFill/>
        </p:spPr>
      </p:pic>
      <p:pic>
        <p:nvPicPr>
          <p:cNvPr id="22542" name="Picture 14" descr="https://www.stockvault.net/data/2011/03/19/119313/preview1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1628800"/>
            <a:ext cx="1584176" cy="1163760"/>
          </a:xfrm>
          <a:prstGeom prst="rect">
            <a:avLst/>
          </a:prstGeom>
          <a:noFill/>
        </p:spPr>
      </p:pic>
      <p:pic>
        <p:nvPicPr>
          <p:cNvPr id="25" name="Picture 10" descr="https://i.pinimg.com/736x/e6/df/20/e6df202f03411e12406db8f8c8c3d31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085337">
            <a:off x="3346746" y="3411665"/>
            <a:ext cx="983546" cy="1224136"/>
          </a:xfrm>
          <a:prstGeom prst="rect">
            <a:avLst/>
          </a:prstGeom>
          <a:noFill/>
        </p:spPr>
      </p:pic>
      <p:pic>
        <p:nvPicPr>
          <p:cNvPr id="26" name="Picture 10" descr="https://i.pinimg.com/736x/e6/df/20/e6df202f03411e12406db8f8c8c3d31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133602">
            <a:off x="4290227" y="3129850"/>
            <a:ext cx="983546" cy="1224136"/>
          </a:xfrm>
          <a:prstGeom prst="rect">
            <a:avLst/>
          </a:prstGeom>
          <a:noFill/>
        </p:spPr>
      </p:pic>
      <p:pic>
        <p:nvPicPr>
          <p:cNvPr id="27" name="Picture 14" descr="https://www.stockvault.net/data/2011/03/19/119313/preview1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82973">
            <a:off x="1911982" y="2609307"/>
            <a:ext cx="1584176" cy="1163760"/>
          </a:xfrm>
          <a:prstGeom prst="rect">
            <a:avLst/>
          </a:prstGeom>
          <a:noFill/>
        </p:spPr>
      </p:pic>
      <p:pic>
        <p:nvPicPr>
          <p:cNvPr id="28" name="Picture 14" descr="https://www.stockvault.net/data/2011/03/19/119313/preview1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920878">
            <a:off x="103637" y="2531663"/>
            <a:ext cx="1584176" cy="1163760"/>
          </a:xfrm>
          <a:prstGeom prst="rect">
            <a:avLst/>
          </a:prstGeom>
          <a:noFill/>
        </p:spPr>
      </p:pic>
      <p:pic>
        <p:nvPicPr>
          <p:cNvPr id="29" name="Picture 14" descr="https://www.stockvault.net/data/2011/03/19/119313/preview1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971600" y="3429000"/>
            <a:ext cx="1584176" cy="1163760"/>
          </a:xfrm>
          <a:prstGeom prst="rect">
            <a:avLst/>
          </a:prstGeom>
          <a:noFill/>
        </p:spPr>
      </p:pic>
      <p:pic>
        <p:nvPicPr>
          <p:cNvPr id="22543" name="Picture 15" descr="C:\Users\Кирикович\Desktop\2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2636912"/>
            <a:ext cx="1152128" cy="1152128"/>
          </a:xfrm>
          <a:prstGeom prst="rect">
            <a:avLst/>
          </a:prstGeom>
          <a:noFill/>
        </p:spPr>
      </p:pic>
      <p:pic>
        <p:nvPicPr>
          <p:cNvPr id="22544" name="Picture 16" descr="C:\Users\Кирикович\Desktop\4.gif"/>
          <p:cNvPicPr>
            <a:picLocks noChangeAspect="1" noChangeArrowheads="1" noCrop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3429000"/>
            <a:ext cx="1409627" cy="1880443"/>
          </a:xfrm>
          <a:prstGeom prst="rect">
            <a:avLst/>
          </a:prstGeom>
          <a:noFill/>
        </p:spPr>
      </p:pic>
      <p:pic>
        <p:nvPicPr>
          <p:cNvPr id="22546" name="Picture 18" descr="C:\Users\Кирикович\Desktop\6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2348880"/>
            <a:ext cx="1584176" cy="1584176"/>
          </a:xfrm>
          <a:prstGeom prst="rect">
            <a:avLst/>
          </a:prstGeom>
          <a:noFill/>
        </p:spPr>
      </p:pic>
      <p:pic>
        <p:nvPicPr>
          <p:cNvPr id="23554" name="Picture 2" descr="https://www.publicdomainpictures.net/pictures/240000/velka/ladybug-1509741159oA3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68228" flipH="1">
            <a:off x="5533385" y="5294584"/>
            <a:ext cx="1095852" cy="1464186"/>
          </a:xfrm>
          <a:prstGeom prst="rect">
            <a:avLst/>
          </a:prstGeom>
          <a:noFill/>
        </p:spPr>
      </p:pic>
      <p:pic>
        <p:nvPicPr>
          <p:cNvPr id="23556" name="Picture 4" descr="https://risunci.com/wp-content/uploads/2018/11/4-9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978" t="28392" r="21311" b="26334"/>
          <a:stretch>
            <a:fillRect/>
          </a:stretch>
        </p:blipFill>
        <p:spPr bwMode="auto">
          <a:xfrm rot="18886025">
            <a:off x="7848742" y="4953790"/>
            <a:ext cx="1469813" cy="1495154"/>
          </a:xfrm>
          <a:prstGeom prst="rect">
            <a:avLst/>
          </a:prstGeom>
          <a:noFill/>
        </p:spPr>
      </p:pic>
      <p:pic>
        <p:nvPicPr>
          <p:cNvPr id="23558" name="Picture 6" descr="https://i.pinimg.com/736x/37/d7/cd/37d7cdacae4838098bb557d5286cc6b2--most-popular-tattoos-ladybug-tattoos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5085184"/>
            <a:ext cx="1584176" cy="1588480"/>
          </a:xfrm>
          <a:prstGeom prst="rect">
            <a:avLst/>
          </a:prstGeom>
          <a:noFill/>
        </p:spPr>
      </p:pic>
      <p:pic>
        <p:nvPicPr>
          <p:cNvPr id="23560" name="Picture 8" descr="https://i.pinimg.com/236x/0f/8b/09/0f8b09ee21635407bafcb0d9c0a95eff--ladybug-party-vector-free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20000"/>
          </a:blip>
          <a:srcRect/>
          <a:stretch>
            <a:fillRect/>
          </a:stretch>
        </p:blipFill>
        <p:spPr bwMode="auto">
          <a:xfrm>
            <a:off x="1763688" y="5229200"/>
            <a:ext cx="1159634" cy="1449543"/>
          </a:xfrm>
          <a:prstGeom prst="rect">
            <a:avLst/>
          </a:prstGeom>
          <a:noFill/>
        </p:spPr>
      </p:pic>
      <p:pic>
        <p:nvPicPr>
          <p:cNvPr id="23562" name="Picture 10" descr="https://i.pinimg.com/236x/a2/24/4e/a2244ec0cddb5267e37fda85e199204d--ladybug-art-ladybug-crafts.jpg?nii=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5373216"/>
            <a:ext cx="846814" cy="1296144"/>
          </a:xfrm>
          <a:prstGeom prst="rect">
            <a:avLst/>
          </a:prstGeom>
          <a:noFill/>
        </p:spPr>
      </p:pic>
      <p:pic>
        <p:nvPicPr>
          <p:cNvPr id="57" name="Picture 2" descr="https://i.pinimg.com/736x/52/93/8a/52938afeb8fbe7514c07526e165ec308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026" r="34437" b="51133"/>
          <a:stretch>
            <a:fillRect/>
          </a:stretch>
        </p:blipFill>
        <p:spPr bwMode="auto">
          <a:xfrm rot="1268551">
            <a:off x="6851814" y="5086831"/>
            <a:ext cx="1042243" cy="1256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rot.info/uploads/posts/2020-01/1579209846_5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250" cy="6858000"/>
          </a:xfrm>
          <a:prstGeom prst="rect">
            <a:avLst/>
          </a:prstGeom>
          <a:noFill/>
        </p:spPr>
      </p:pic>
      <p:pic>
        <p:nvPicPr>
          <p:cNvPr id="4" name="Picture 2" descr="https://avatars.mds.yandex.net/get-pdb/1386308/469dac27-ddd6-461e-b752-6ad1c508f069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612576" y="1196752"/>
            <a:ext cx="3671394" cy="5139952"/>
          </a:xfrm>
          <a:prstGeom prst="rect">
            <a:avLst/>
          </a:prstGeom>
          <a:noFill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539552" y="188640"/>
            <a:ext cx="8352928" cy="1008112"/>
          </a:xfrm>
          <a:prstGeom prst="wedgeRoundRectCallout">
            <a:avLst>
              <a:gd name="adj1" fmla="val -47188"/>
              <a:gd name="adj2" fmla="val 42964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Гимнастика для глаз.</a:t>
            </a:r>
            <a:endParaRPr lang="ru-RU" dirty="0" smtClean="0"/>
          </a:p>
          <a:p>
            <a:r>
              <a:rPr lang="ru-RU" dirty="0" smtClean="0"/>
              <a:t>Спинку выпрями, руки опусти, быстро поморгай глазами, закрой глаза, открой, посмотри вдаль. Вытяни правую руку вперед, следи за </a:t>
            </a:r>
            <a:r>
              <a:rPr lang="ru-RU" dirty="0" smtClean="0"/>
              <a:t>бабочкой.</a:t>
            </a:r>
            <a:endParaRPr lang="ru-RU" dirty="0"/>
          </a:p>
        </p:txBody>
      </p:sp>
      <p:pic>
        <p:nvPicPr>
          <p:cNvPr id="7" name="Picture 3" descr="C:\Users\Кирикович\Desktop\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556792"/>
            <a:ext cx="1512168" cy="1512168"/>
          </a:xfrm>
          <a:prstGeom prst="rect">
            <a:avLst/>
          </a:prstGeom>
          <a:noFill/>
        </p:spPr>
      </p:pic>
      <p:pic>
        <p:nvPicPr>
          <p:cNvPr id="10" name="Picture 3" descr="C:\Users\Кирикович\Desktop\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636912"/>
            <a:ext cx="1728192" cy="1728192"/>
          </a:xfrm>
          <a:prstGeom prst="rect">
            <a:avLst/>
          </a:prstGeom>
          <a:noFill/>
        </p:spPr>
      </p:pic>
      <p:pic>
        <p:nvPicPr>
          <p:cNvPr id="11" name="Picture 3" descr="C:\Users\Кирикович\Desktop\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1340768"/>
            <a:ext cx="1728192" cy="1728192"/>
          </a:xfrm>
          <a:prstGeom prst="rect">
            <a:avLst/>
          </a:prstGeom>
          <a:noFill/>
        </p:spPr>
      </p:pic>
      <p:pic>
        <p:nvPicPr>
          <p:cNvPr id="12" name="Picture 3" descr="C:\Users\Кирикович\Desktop\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4077072"/>
            <a:ext cx="1728192" cy="1728192"/>
          </a:xfrm>
          <a:prstGeom prst="rect">
            <a:avLst/>
          </a:prstGeom>
          <a:noFill/>
        </p:spPr>
      </p:pic>
      <p:pic>
        <p:nvPicPr>
          <p:cNvPr id="13" name="Picture 3" descr="C:\Users\Кирикович\Desktop\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4221088"/>
            <a:ext cx="1728192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rs.mds.yandex.net/get-pdb/2435676/a5f5969c-6aa5-474e-a4d1-86b8cf7c8186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s://avatars.mds.yandex.net/get-pdb/1386308/469dac27-ddd6-461e-b752-6ad1c508f069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953344"/>
            <a:ext cx="4217611" cy="5904656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251520" y="692696"/>
            <a:ext cx="5544616" cy="4896544"/>
          </a:xfrm>
          <a:prstGeom prst="wedgeRoundRectCallout">
            <a:avLst>
              <a:gd name="adj1" fmla="val 73494"/>
              <a:gd name="adj2" fmla="val -1629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Пальчиковая гимнастика </a:t>
            </a:r>
            <a:r>
              <a:rPr lang="ru-RU" b="1" i="1" dirty="0" smtClean="0"/>
              <a:t>«Алые цветки»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dirty="0" smtClean="0"/>
              <a:t>Наши алые цветки</a:t>
            </a:r>
            <a:r>
              <a:rPr lang="ru-RU" b="1" dirty="0" smtClean="0"/>
              <a:t>        </a:t>
            </a:r>
            <a:r>
              <a:rPr lang="ru-RU" i="1" dirty="0" smtClean="0">
                <a:solidFill>
                  <a:srgbClr val="FF0000"/>
                </a:solidFill>
              </a:rPr>
              <a:t>(Соединить ладони в форме тюльпана.)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Распускают лепестки. </a:t>
            </a:r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i="1" dirty="0" smtClean="0">
                <a:solidFill>
                  <a:srgbClr val="FF0000"/>
                </a:solidFill>
              </a:rPr>
              <a:t>(Медленно раскрыть пальцы.)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Ветерок чуть дышит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i="1" dirty="0" smtClean="0">
                <a:solidFill>
                  <a:srgbClr val="FF0000"/>
                </a:solidFill>
              </a:rPr>
              <a:t>(Плавно покачивать кистями рук из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Лепестки колышет.       </a:t>
            </a:r>
            <a:r>
              <a:rPr lang="ru-RU" i="1" dirty="0" smtClean="0">
                <a:solidFill>
                  <a:srgbClr val="FF0000"/>
                </a:solidFill>
              </a:rPr>
              <a:t>стороны в сторону.)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Наши алые цветки</a:t>
            </a:r>
            <a:r>
              <a:rPr lang="ru-RU" b="1" dirty="0" smtClean="0"/>
              <a:t>       </a:t>
            </a:r>
            <a:r>
              <a:rPr lang="ru-RU" i="1" dirty="0" smtClean="0">
                <a:solidFill>
                  <a:srgbClr val="FF0000"/>
                </a:solidFill>
              </a:rPr>
              <a:t>(Медленно закрыть ладошки,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Закрывают </a:t>
            </a:r>
            <a:r>
              <a:rPr lang="ru-RU" dirty="0" smtClean="0">
                <a:solidFill>
                  <a:schemeClr val="tx1"/>
                </a:solidFill>
              </a:rPr>
              <a:t>лепестки,</a:t>
            </a:r>
            <a:r>
              <a:rPr lang="ru-RU" dirty="0" smtClean="0">
                <a:solidFill>
                  <a:srgbClr val="FF0000"/>
                </a:solidFill>
              </a:rPr>
              <a:t>    </a:t>
            </a:r>
            <a:r>
              <a:rPr lang="ru-RU" i="1" dirty="0" smtClean="0">
                <a:solidFill>
                  <a:srgbClr val="FF0000"/>
                </a:solidFill>
              </a:rPr>
              <a:t>имитируя форму цветка.)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Тихо </a:t>
            </a:r>
            <a:r>
              <a:rPr lang="ru-RU" dirty="0" smtClean="0">
                <a:solidFill>
                  <a:schemeClr val="tx1"/>
                </a:solidFill>
              </a:rPr>
              <a:t>засыпают,           </a:t>
            </a:r>
            <a:r>
              <a:rPr lang="ru-RU" dirty="0" smtClean="0">
                <a:solidFill>
                  <a:srgbClr val="FF0000"/>
                </a:solidFill>
              </a:rPr>
              <a:t>(</a:t>
            </a:r>
            <a:r>
              <a:rPr lang="ru-RU" i="1" dirty="0" smtClean="0">
                <a:solidFill>
                  <a:srgbClr val="FF0000"/>
                </a:solidFill>
              </a:rPr>
              <a:t>Произвольно покачивать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i="1" dirty="0" smtClean="0">
                <a:solidFill>
                  <a:srgbClr val="FF0000"/>
                </a:solidFill>
              </a:rPr>
              <a:t>«головой цветка»</a:t>
            </a:r>
            <a:r>
              <a:rPr lang="ru-RU" dirty="0" smtClean="0">
                <a:solidFill>
                  <a:srgbClr val="FF0000"/>
                </a:solidFill>
              </a:rPr>
              <a:t>)</a:t>
            </a:r>
          </a:p>
          <a:p>
            <a:r>
              <a:rPr lang="ru-RU" dirty="0" smtClean="0"/>
              <a:t>Головой качают.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rs.mds.yandex.net/get-pdb/2435676/a5f5969c-6aa5-474e-a4d1-86b8cf7c8186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s://avatars.mds.yandex.net/get-pdb/1386308/469dac27-ddd6-461e-b752-6ad1c508f069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953344"/>
            <a:ext cx="4217611" cy="5904656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251520" y="692696"/>
            <a:ext cx="5544616" cy="1800200"/>
          </a:xfrm>
          <a:prstGeom prst="wedgeRoundRectCallout">
            <a:avLst>
              <a:gd name="adj1" fmla="val 71464"/>
              <a:gd name="adj2" fmla="val 3449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- Тебе  понравилось наше приключение. А что запомнилось больше всего? Ты хочешь, что бы гномик еще к тебе пришел? </a:t>
            </a:r>
            <a:r>
              <a:rPr lang="ru-RU" dirty="0" smtClean="0">
                <a:solidFill>
                  <a:srgbClr val="FF0000"/>
                </a:solidFill>
              </a:rPr>
              <a:t>(Взрослый </a:t>
            </a:r>
            <a:r>
              <a:rPr lang="ru-RU" dirty="0" smtClean="0">
                <a:solidFill>
                  <a:srgbClr val="FF0000"/>
                </a:solidFill>
              </a:rPr>
              <a:t>показывает изображение гнома с цветами).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5602" name="Picture 2" descr="C:\Users\Кирикович\Desktop\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588224" cy="6839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rs.mds.yandex.net/get-pdb/2435676/a5f5969c-6aa5-474e-a4d1-86b8cf7c8186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s://avatars.mds.yandex.net/get-pdb/1386308/469dac27-ddd6-461e-b752-6ad1c508f069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953344"/>
            <a:ext cx="4217611" cy="5904656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1907704" y="692696"/>
            <a:ext cx="3888432" cy="3168352"/>
          </a:xfrm>
          <a:prstGeom prst="wedgeRoundRectCallout">
            <a:avLst>
              <a:gd name="adj1" fmla="val 84808"/>
              <a:gd name="adj2" fmla="val 566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Собрались все дети в круг.</a:t>
            </a:r>
          </a:p>
          <a:p>
            <a:pPr algn="ctr"/>
            <a:r>
              <a:rPr lang="ru-RU" dirty="0" smtClean="0"/>
              <a:t>Я - твой друг и ты - мой друг!</a:t>
            </a:r>
          </a:p>
          <a:p>
            <a:pPr algn="ctr"/>
            <a:r>
              <a:rPr lang="ru-RU" dirty="0" smtClean="0"/>
              <a:t>Дружно за руки возьмёмся</a:t>
            </a:r>
          </a:p>
          <a:p>
            <a:pPr algn="ctr"/>
            <a:r>
              <a:rPr lang="ru-RU" dirty="0" smtClean="0"/>
              <a:t>И друг другу улыбнёмся.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Я сегодня получила письмо от Гнома - садовника. Оно адресовано тебе. Хочешь узнать, что он пишет?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ng.pngtree.com/58pic/32/30/56/15558PIC8972ZDMrW3X3C_PIC2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Вертикальный свиток 3"/>
          <p:cNvSpPr/>
          <p:nvPr/>
        </p:nvSpPr>
        <p:spPr>
          <a:xfrm>
            <a:off x="395536" y="764704"/>
            <a:ext cx="4896544" cy="4104456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«Я больше всего на свете люблю цветы. Я сажаю их на своей лесной полянке и бережно ухаживаю за ними. Но случилась беда, прилетел злой волшебник, и поляна превратилась в мертвое царство. Дорогой друг, приходи, помоги, спаси цветы. Гном садовник – цветовод»</a:t>
            </a:r>
            <a:endParaRPr lang="ru-RU" dirty="0"/>
          </a:p>
        </p:txBody>
      </p:sp>
      <p:pic>
        <p:nvPicPr>
          <p:cNvPr id="15364" name="Picture 4" descr="https://img11.postila.ru/data/8f/f1/0f/48/8ff10f482e6da46f5bc43103ab67236aeabbadd74f1e18e1b9540071ec0386c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44008" y="1916832"/>
            <a:ext cx="4283969" cy="4694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rs.mds.yandex.net/get-pdb/2435676/a5f5969c-6aa5-474e-a4d1-86b8cf7c8186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s://avatars.mds.yandex.net/get-pdb/1386308/469dac27-ddd6-461e-b752-6ad1c508f069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953344"/>
            <a:ext cx="4217611" cy="5904656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1907704" y="692696"/>
            <a:ext cx="3888432" cy="3600400"/>
          </a:xfrm>
          <a:prstGeom prst="wedgeRoundRectCallout">
            <a:avLst>
              <a:gd name="adj1" fmla="val 84808"/>
              <a:gd name="adj2" fmla="val 566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Ты поможешь гному? Расколдовать и спасти цветы можешь только ты, если сумеешь преодолеть все преграды. Я тебе загадаю загадку, а ты узнаешь первую преграду.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Бегу я, как по лесенке,</a:t>
            </a:r>
          </a:p>
          <a:p>
            <a:pPr algn="ctr"/>
            <a:r>
              <a:rPr lang="ru-RU" dirty="0" smtClean="0"/>
              <a:t>По камушкам звеня.</a:t>
            </a:r>
          </a:p>
          <a:p>
            <a:pPr algn="ctr"/>
            <a:r>
              <a:rPr lang="ru-RU" dirty="0" smtClean="0"/>
              <a:t>Издалека по песенке</a:t>
            </a:r>
          </a:p>
          <a:p>
            <a:pPr algn="ctr"/>
            <a:r>
              <a:rPr lang="ru-RU" dirty="0" smtClean="0"/>
              <a:t>Узнаешь ты меня.</a:t>
            </a:r>
          </a:p>
          <a:p>
            <a:pPr algn="ctr"/>
            <a:r>
              <a:rPr lang="ru-RU" i="1" dirty="0" smtClean="0">
                <a:solidFill>
                  <a:srgbClr val="FF0000"/>
                </a:solidFill>
              </a:rPr>
              <a:t>(Река)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Кирикович\Desktop\река.tx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467544" y="332656"/>
            <a:ext cx="8280920" cy="914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Перед тобой широкая и глубокая река. Тебе надо через речку построить мостик из геометрических фигур. А теперь по карточке мы определим фигуры.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(По карточке ребёнок определяет фигуры и составляет </a:t>
            </a:r>
            <a:r>
              <a:rPr lang="ru-RU" i="1" dirty="0" smtClean="0">
                <a:solidFill>
                  <a:srgbClr val="FF0000"/>
                </a:solidFill>
              </a:rPr>
              <a:t>«мостик»</a:t>
            </a:r>
            <a:r>
              <a:rPr lang="ru-RU" dirty="0" smtClean="0">
                <a:solidFill>
                  <a:srgbClr val="FF0000"/>
                </a:solidFill>
              </a:rPr>
              <a:t> из фигур)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07904" y="5733256"/>
            <a:ext cx="5112568" cy="914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95936" y="5877272"/>
            <a:ext cx="648072" cy="64807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4788024" y="5877272"/>
            <a:ext cx="864096" cy="576064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868144" y="5877272"/>
            <a:ext cx="1080120" cy="57606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236296" y="5877272"/>
            <a:ext cx="576064" cy="57606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028384" y="5877272"/>
            <a:ext cx="648072" cy="64807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23528" y="4869160"/>
            <a:ext cx="648072" cy="64807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51520" y="2348880"/>
            <a:ext cx="864096" cy="576064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79512" y="3212976"/>
            <a:ext cx="1080120" cy="57606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95536" y="5877272"/>
            <a:ext cx="576064" cy="57606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4283968" y="4653136"/>
            <a:ext cx="648072" cy="64807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внобедренный треугольник 33"/>
          <p:cNvSpPr/>
          <p:nvPr/>
        </p:nvSpPr>
        <p:spPr>
          <a:xfrm>
            <a:off x="4355976" y="3933056"/>
            <a:ext cx="864096" cy="576064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4932040" y="3501008"/>
            <a:ext cx="1080120" cy="57606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156176" y="3140968"/>
            <a:ext cx="576064" cy="57606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323528" y="4005064"/>
            <a:ext cx="648072" cy="64807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7092280" y="2996952"/>
            <a:ext cx="648072" cy="64807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0" grpId="0" animBg="1"/>
      <p:bldP spid="32" grpId="0" animBg="1"/>
      <p:bldP spid="34" grpId="0" animBg="1"/>
      <p:bldP spid="35" grpId="0" animBg="1"/>
      <p:bldP spid="38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rs.mds.yandex.net/get-pdb/2435676/a5f5969c-6aa5-474e-a4d1-86b8cf7c8186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s://avatars.mds.yandex.net/get-pdb/1386308/469dac27-ddd6-461e-b752-6ad1c508f069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953344"/>
            <a:ext cx="4217611" cy="5904656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1907704" y="692696"/>
            <a:ext cx="3888432" cy="3600400"/>
          </a:xfrm>
          <a:prstGeom prst="wedgeRoundRectCallout">
            <a:avLst>
              <a:gd name="adj1" fmla="val 84808"/>
              <a:gd name="adj2" fmla="val 566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Мы благополучно достигли другого берега реки, но впереди вторая преграда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u="sng" dirty="0" smtClean="0"/>
              <a:t>Послушай </a:t>
            </a:r>
            <a:r>
              <a:rPr lang="ru-RU" b="1" u="sng" dirty="0" smtClean="0"/>
              <a:t>вторую загадку</a:t>
            </a:r>
            <a:r>
              <a:rPr lang="ru-RU" b="1" dirty="0" smtClean="0"/>
              <a:t>: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pPr algn="ctr"/>
            <a:r>
              <a:rPr lang="ru-RU" dirty="0" smtClean="0"/>
              <a:t>Все обходят это место:</a:t>
            </a:r>
          </a:p>
          <a:p>
            <a:pPr algn="ctr"/>
            <a:r>
              <a:rPr lang="ru-RU" dirty="0" smtClean="0"/>
              <a:t>Здесь земля как будто тесто;</a:t>
            </a:r>
          </a:p>
          <a:p>
            <a:pPr algn="ctr"/>
            <a:r>
              <a:rPr lang="ru-RU" dirty="0" smtClean="0"/>
              <a:t>Здесь осока, кочки, мхи…</a:t>
            </a:r>
          </a:p>
          <a:p>
            <a:pPr algn="ctr"/>
            <a:r>
              <a:rPr lang="ru-RU" dirty="0" smtClean="0"/>
              <a:t>Нет опоры для ноги.</a:t>
            </a:r>
          </a:p>
          <a:p>
            <a:pPr algn="ctr"/>
            <a:r>
              <a:rPr lang="ru-RU" i="1" dirty="0" smtClean="0">
                <a:solidFill>
                  <a:srgbClr val="FF0000"/>
                </a:solidFill>
              </a:rPr>
              <a:t>(Болото)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2019823/7cce565f-fd2c-422e-8ff5-283a2cdfe9ac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467544" y="4005064"/>
            <a:ext cx="1296144" cy="129614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</a:t>
            </a:r>
            <a:endParaRPr lang="ru-RU" sz="5400" dirty="0"/>
          </a:p>
        </p:txBody>
      </p:sp>
      <p:sp>
        <p:nvSpPr>
          <p:cNvPr id="4" name="Овал 3"/>
          <p:cNvSpPr/>
          <p:nvPr/>
        </p:nvSpPr>
        <p:spPr>
          <a:xfrm>
            <a:off x="2483768" y="3068960"/>
            <a:ext cx="1296144" cy="129614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2</a:t>
            </a:r>
            <a:endParaRPr lang="ru-RU" sz="5400" dirty="0"/>
          </a:p>
        </p:txBody>
      </p:sp>
      <p:sp>
        <p:nvSpPr>
          <p:cNvPr id="5" name="Овал 4"/>
          <p:cNvSpPr/>
          <p:nvPr/>
        </p:nvSpPr>
        <p:spPr>
          <a:xfrm>
            <a:off x="3779912" y="4509120"/>
            <a:ext cx="1296144" cy="129614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3</a:t>
            </a:r>
            <a:endParaRPr lang="ru-RU" sz="5400" dirty="0"/>
          </a:p>
        </p:txBody>
      </p:sp>
      <p:sp>
        <p:nvSpPr>
          <p:cNvPr id="6" name="Овал 5"/>
          <p:cNvSpPr/>
          <p:nvPr/>
        </p:nvSpPr>
        <p:spPr>
          <a:xfrm>
            <a:off x="6012160" y="4941168"/>
            <a:ext cx="1296144" cy="129614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4</a:t>
            </a:r>
            <a:endParaRPr lang="ru-RU" sz="5400" dirty="0"/>
          </a:p>
        </p:txBody>
      </p:sp>
      <p:sp>
        <p:nvSpPr>
          <p:cNvPr id="7" name="Овал 6"/>
          <p:cNvSpPr/>
          <p:nvPr/>
        </p:nvSpPr>
        <p:spPr>
          <a:xfrm>
            <a:off x="7236296" y="3284984"/>
            <a:ext cx="1296144" cy="129614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5</a:t>
            </a:r>
            <a:endParaRPr lang="ru-RU" sz="5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188640"/>
            <a:ext cx="8496944" cy="122413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Чтобы не утонуть в болоте и добраться до твёрдой земли, нужно передвигаться по </a:t>
            </a:r>
            <a:r>
              <a:rPr lang="ru-RU" i="1" dirty="0" smtClean="0"/>
              <a:t>«кочкам»</a:t>
            </a:r>
            <a:r>
              <a:rPr lang="ru-RU" dirty="0" smtClean="0"/>
              <a:t>, по порядку от первой до пятой </a:t>
            </a:r>
            <a:r>
              <a:rPr lang="ru-RU" i="1" dirty="0" smtClean="0"/>
              <a:t>«кочки»</a:t>
            </a:r>
            <a:r>
              <a:rPr lang="ru-RU" dirty="0" smtClean="0"/>
              <a:t>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(Ребёнок перепрыгивает с </a:t>
            </a:r>
            <a:r>
              <a:rPr lang="ru-RU" i="1" dirty="0" smtClean="0">
                <a:solidFill>
                  <a:srgbClr val="FF0000"/>
                </a:solidFill>
              </a:rPr>
              <a:t>«кочки»</a:t>
            </a:r>
            <a:r>
              <a:rPr lang="ru-RU" dirty="0" smtClean="0">
                <a:solidFill>
                  <a:srgbClr val="FF0000"/>
                </a:solidFill>
              </a:rPr>
              <a:t> на </a:t>
            </a:r>
            <a:r>
              <a:rPr lang="ru-RU" i="1" dirty="0" smtClean="0">
                <a:solidFill>
                  <a:srgbClr val="FF0000"/>
                </a:solidFill>
              </a:rPr>
              <a:t>«кочку»</a:t>
            </a:r>
            <a:r>
              <a:rPr lang="ru-RU" dirty="0" smtClean="0">
                <a:solidFill>
                  <a:srgbClr val="FF0000"/>
                </a:solidFill>
              </a:rPr>
              <a:t> по порядку от 1 до 5)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rs.mds.yandex.net/get-pdb/2435676/a5f5969c-6aa5-474e-a4d1-86b8cf7c8186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s://avatars.mds.yandex.net/get-pdb/1386308/469dac27-ddd6-461e-b752-6ad1c508f069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953344"/>
            <a:ext cx="4217611" cy="5904656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1907704" y="692696"/>
            <a:ext cx="3888432" cy="3600400"/>
          </a:xfrm>
          <a:prstGeom prst="wedgeRoundRectCallout">
            <a:avLst>
              <a:gd name="adj1" fmla="val 84808"/>
              <a:gd name="adj2" fmla="val 566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Наконец </a:t>
            </a:r>
            <a:r>
              <a:rPr lang="ru-RU" i="1" dirty="0" smtClean="0"/>
              <a:t>«болото»</a:t>
            </a:r>
            <a:r>
              <a:rPr lang="ru-RU" dirty="0" smtClean="0"/>
              <a:t> позади. А теперь слушай загадку о следующей преграде:</a:t>
            </a:r>
          </a:p>
          <a:p>
            <a:r>
              <a:rPr lang="ru-RU" dirty="0" smtClean="0"/>
              <a:t> </a:t>
            </a:r>
          </a:p>
          <a:p>
            <a:pPr algn="ctr"/>
            <a:r>
              <a:rPr lang="ru-RU" dirty="0" smtClean="0"/>
              <a:t>Вся в вершинах эта местность,</a:t>
            </a:r>
          </a:p>
          <a:p>
            <a:pPr algn="ctr"/>
            <a:r>
              <a:rPr lang="ru-RU" dirty="0" smtClean="0"/>
              <a:t>Для людей неробких.</a:t>
            </a:r>
          </a:p>
          <a:p>
            <a:pPr algn="ctr"/>
            <a:r>
              <a:rPr lang="ru-RU" dirty="0" smtClean="0"/>
              <a:t>Здесь туристам интересно</a:t>
            </a:r>
          </a:p>
          <a:p>
            <a:pPr algn="ctr"/>
            <a:r>
              <a:rPr lang="ru-RU" dirty="0" smtClean="0"/>
              <a:t>Вверх идти по тропке.</a:t>
            </a:r>
          </a:p>
          <a:p>
            <a:pPr algn="ctr"/>
            <a:r>
              <a:rPr lang="ru-RU" i="1" dirty="0" smtClean="0">
                <a:solidFill>
                  <a:srgbClr val="FF0000"/>
                </a:solidFill>
              </a:rPr>
              <a:t>(Гора)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mg2.goodfon.ru/wallpaper/nbig/a/6b/nebo-oblaka-gory-derevya-73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323528" y="260648"/>
            <a:ext cx="8640960" cy="7200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Без лестницы ты не можешь подняться на горку. Бери разноцветные полоски и, начиная с самой короткой, постройте лесенку.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5805264"/>
            <a:ext cx="8640960" cy="86409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Посчитайте</a:t>
            </a:r>
            <a:r>
              <a:rPr lang="ru-RU" dirty="0" smtClean="0"/>
              <a:t>, пожалуйста, сколько ступенек получилось?</a:t>
            </a:r>
          </a:p>
          <a:p>
            <a:r>
              <a:rPr lang="ru-RU" dirty="0" smtClean="0"/>
              <a:t>Какого цвета самая короткая полоска? Какая она по счёту? Какого цвета самая длинная полоска? Назовите цвет четвёртой по счёту полоски.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5229200"/>
            <a:ext cx="6912768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869160"/>
            <a:ext cx="6120680" cy="36004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4509120"/>
            <a:ext cx="5400600" cy="36004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4149080"/>
            <a:ext cx="4608512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3789040"/>
            <a:ext cx="3888432" cy="36004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3429000"/>
            <a:ext cx="3240360" cy="3600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3068960"/>
            <a:ext cx="2448272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2708920"/>
            <a:ext cx="1728192" cy="36004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2348880"/>
            <a:ext cx="1008112" cy="360040"/>
          </a:xfrm>
          <a:prstGeom prst="rect">
            <a:avLst/>
          </a:prstGeom>
          <a:solidFill>
            <a:srgbClr val="FE66E8"/>
          </a:solidFill>
          <a:ln>
            <a:solidFill>
              <a:srgbClr val="FE6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1988840"/>
            <a:ext cx="57606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979712" y="1844824"/>
            <a:ext cx="6912768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843808" y="2420888"/>
            <a:ext cx="6120680" cy="36004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627784" y="1340768"/>
            <a:ext cx="5400600" cy="36004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355976" y="2924944"/>
            <a:ext cx="4608512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076056" y="3429000"/>
            <a:ext cx="3888432" cy="36004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724128" y="3933056"/>
            <a:ext cx="3240360" cy="3600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516216" y="4437112"/>
            <a:ext cx="2448272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236296" y="4869160"/>
            <a:ext cx="1728192" cy="36004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956376" y="5373216"/>
            <a:ext cx="1008112" cy="360040"/>
          </a:xfrm>
          <a:prstGeom prst="rect">
            <a:avLst/>
          </a:prstGeom>
          <a:solidFill>
            <a:srgbClr val="FE66E8"/>
          </a:solidFill>
          <a:ln>
            <a:solidFill>
              <a:srgbClr val="FE6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8244408" y="1340768"/>
            <a:ext cx="57606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248</Words>
  <Application>Microsoft Office PowerPoint</Application>
  <PresentationFormat>Экран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Познавательно-исследовательская деятельность (математика)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Познавательно-исследовательская деятельность (математика)</dc:title>
  <dc:creator>cas</dc:creator>
  <cp:lastModifiedBy>Кирикович</cp:lastModifiedBy>
  <cp:revision>31</cp:revision>
  <dcterms:created xsi:type="dcterms:W3CDTF">2020-05-13T02:55:04Z</dcterms:created>
  <dcterms:modified xsi:type="dcterms:W3CDTF">2020-05-14T13:32:37Z</dcterms:modified>
</cp:coreProperties>
</file>