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talkingpolls.com/images/ocean-clipart-border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9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Comic Sans MS" pitchFamily="66" charset="0"/>
              </a:rPr>
              <a:t>Художественно-эстетическая </a:t>
            </a:r>
            <a:r>
              <a:rPr lang="ru-RU" sz="3100" b="1" dirty="0" smtClean="0">
                <a:latin typeface="Comic Sans MS" pitchFamily="66" charset="0"/>
              </a:rPr>
              <a:t/>
            </a:r>
            <a:br>
              <a:rPr lang="ru-RU" sz="3100" b="1" dirty="0" smtClean="0">
                <a:latin typeface="Comic Sans MS" pitchFamily="66" charset="0"/>
              </a:rPr>
            </a:br>
            <a:r>
              <a:rPr lang="ru-RU" sz="3100" b="1" dirty="0" smtClean="0">
                <a:latin typeface="Comic Sans MS" pitchFamily="66" charset="0"/>
              </a:rPr>
              <a:t>деятельность (аппликация </a:t>
            </a:r>
            <a:r>
              <a:rPr lang="ru-RU" sz="3100" b="1" dirty="0" smtClean="0">
                <a:latin typeface="Comic Sans MS" pitchFamily="66" charset="0"/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429000"/>
            <a:ext cx="4680520" cy="69492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«На дне морском»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Варианты аппликаций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4" name="Рисунок 3" descr="https://ya-uchitel.ru/_ph/403/93499598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38164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manyschems103.appspot.com/kak-sdelat-podvodnyi-mir-iz-bumagi/img_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124744"/>
            <a:ext cx="36724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artlib.ru/objects/gallery_687/artlib_gallery-343613-b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717032"/>
            <a:ext cx="381642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www.maam.ru/images/users/photos/medium/542f039e23ff7bed828cfaf0932caf98.jpg"/>
          <p:cNvPicPr/>
          <p:nvPr/>
        </p:nvPicPr>
        <p:blipFill>
          <a:blip r:embed="rId6" cstate="print"/>
          <a:srcRect l="5432" t="6716" r="8769" b="10697"/>
          <a:stretch>
            <a:fillRect/>
          </a:stretch>
        </p:blipFill>
        <p:spPr bwMode="auto">
          <a:xfrm>
            <a:off x="4860032" y="3717032"/>
            <a:ext cx="37444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1547664" y="2492896"/>
            <a:ext cx="4392488" cy="1440160"/>
          </a:xfrm>
          <a:prstGeom prst="wedgeEllipseCallout">
            <a:avLst>
              <a:gd name="adj1" fmla="val 66404"/>
              <a:gd name="adj2" fmla="val -4648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Сегодня </a:t>
            </a:r>
            <a:r>
              <a:rPr lang="ru-RU" dirty="0" smtClean="0"/>
              <a:t>я, предлагаю тебе, отправится, в путешествие и встретится с обитателями моря.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52536" y="2348880"/>
            <a:ext cx="4261879" cy="432048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915816" y="260648"/>
            <a:ext cx="5904656" cy="8640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Чтение стихотворения А. Самсонова. 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Задание: </a:t>
            </a:r>
            <a:r>
              <a:rPr lang="ru-RU" dirty="0" smtClean="0">
                <a:solidFill>
                  <a:srgbClr val="FF0000"/>
                </a:solidFill>
              </a:rPr>
              <a:t>Слушай внимательно и найди в словах  название рыб.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995936" y="1340768"/>
            <a:ext cx="4968552" cy="5328592"/>
          </a:xfrm>
          <a:prstGeom prst="wedgeRoundRectCallout">
            <a:avLst>
              <a:gd name="adj1" fmla="val -83406"/>
              <a:gd name="adj2" fmla="val 522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Разные рыбы на свете живут,</a:t>
            </a:r>
          </a:p>
          <a:p>
            <a:r>
              <a:rPr lang="ru-RU" dirty="0" smtClean="0"/>
              <a:t>Плавают так, как их с детства зовут.</a:t>
            </a:r>
          </a:p>
          <a:p>
            <a:r>
              <a:rPr lang="ru-RU" dirty="0" smtClean="0"/>
              <a:t>Те, кто назвал их, словами играли.</a:t>
            </a:r>
          </a:p>
          <a:p>
            <a:r>
              <a:rPr lang="ru-RU" dirty="0" smtClean="0"/>
              <a:t>Вы этих рыб не встречали?</a:t>
            </a:r>
          </a:p>
          <a:p>
            <a:r>
              <a:rPr lang="ru-RU" dirty="0" smtClean="0"/>
              <a:t>Монах, королева, ворчун, капитан.</a:t>
            </a:r>
          </a:p>
          <a:p>
            <a:r>
              <a:rPr lang="ru-RU" dirty="0" smtClean="0"/>
              <a:t>Гитара, трубач, кардинал и </a:t>
            </a:r>
            <a:r>
              <a:rPr lang="ru-RU" dirty="0" err="1" smtClean="0"/>
              <a:t>зубан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Хамса, ледяная, петух и дракон.</a:t>
            </a:r>
          </a:p>
          <a:p>
            <a:r>
              <a:rPr lang="ru-RU" dirty="0" smtClean="0"/>
              <a:t>Луна, ангел, дьявол, свеча, скорпион.</a:t>
            </a:r>
          </a:p>
          <a:p>
            <a:r>
              <a:rPr lang="ru-RU" dirty="0" smtClean="0"/>
              <a:t>Нож, бритва, коробка, курок и игла.</a:t>
            </a:r>
          </a:p>
          <a:p>
            <a:r>
              <a:rPr lang="ru-RU" dirty="0" smtClean="0"/>
              <a:t>Серп, молот, ремень, сабля, меч и стрела.</a:t>
            </a:r>
          </a:p>
          <a:p>
            <a:r>
              <a:rPr lang="ru-RU" dirty="0" smtClean="0"/>
              <a:t>Кабан, император, лягушка и кот.</a:t>
            </a:r>
          </a:p>
          <a:p>
            <a:r>
              <a:rPr lang="ru-RU" dirty="0" smtClean="0"/>
              <a:t>Хирург, иглобрюх, голубой готтентот.</a:t>
            </a:r>
          </a:p>
          <a:p>
            <a:r>
              <a:rPr lang="ru-RU" dirty="0" smtClean="0"/>
              <a:t>Ворона, павлин, попугай, жаба, бык.</a:t>
            </a:r>
          </a:p>
          <a:p>
            <a:r>
              <a:rPr lang="ru-RU" dirty="0" smtClean="0"/>
              <a:t>Собака, евдошка, лисица, язык.</a:t>
            </a:r>
          </a:p>
          <a:p>
            <a:r>
              <a:rPr lang="ru-RU" dirty="0" smtClean="0"/>
              <a:t>Маринка и солнце, лапша и </a:t>
            </a:r>
            <a:r>
              <a:rPr lang="ru-RU" dirty="0" err="1" smtClean="0"/>
              <a:t>таранька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Волк, бабочка, ласточка, соня и нянька.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755576" y="2924944"/>
            <a:ext cx="4248472" cy="2520280"/>
          </a:xfrm>
          <a:prstGeom prst="wedgeRoundRectCallout">
            <a:avLst>
              <a:gd name="adj1" fmla="val 89659"/>
              <a:gd name="adj2" fmla="val -64343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О чем и о ком это стихотворение?</a:t>
            </a:r>
          </a:p>
          <a:p>
            <a:r>
              <a:rPr lang="ru-RU" dirty="0" smtClean="0"/>
              <a:t>- Каких рыб из стихотворения ты запомнил. </a:t>
            </a:r>
            <a:r>
              <a:rPr lang="ru-RU" dirty="0" smtClean="0">
                <a:solidFill>
                  <a:srgbClr val="FF0000"/>
                </a:solidFill>
              </a:rPr>
              <a:t>Ответы ребёнка</a:t>
            </a:r>
          </a:p>
          <a:p>
            <a:r>
              <a:rPr lang="ru-RU" dirty="0" smtClean="0"/>
              <a:t>- Давай сегодня, отправимся на море. И заглянем глубоко в море. Кого мы с тобой там увидим? </a:t>
            </a:r>
            <a:r>
              <a:rPr lang="ru-RU" i="1" dirty="0" smtClean="0">
                <a:solidFill>
                  <a:srgbClr val="FF0000"/>
                </a:solidFill>
              </a:rPr>
              <a:t>(</a:t>
            </a:r>
            <a:r>
              <a:rPr lang="ru-RU" b="1" i="1" dirty="0" smtClean="0">
                <a:solidFill>
                  <a:srgbClr val="FF0000"/>
                </a:solidFill>
              </a:rPr>
              <a:t>морских обитателей</a:t>
            </a:r>
            <a:r>
              <a:rPr lang="ru-RU" i="1" dirty="0" smtClean="0">
                <a:solidFill>
                  <a:srgbClr val="FF0000"/>
                </a:solidFill>
              </a:rPr>
              <a:t>)</a:t>
            </a:r>
            <a:r>
              <a:rPr lang="ru-RU" dirty="0" smtClean="0">
                <a:solidFill>
                  <a:srgbClr val="FF0000"/>
                </a:solidFill>
              </a:rPr>
              <a:t> Ответы ребёнка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32656"/>
            <a:ext cx="4261879" cy="4320480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3995936" y="908720"/>
            <a:ext cx="4608512" cy="2592288"/>
          </a:xfrm>
          <a:prstGeom prst="wedgeEllipseCallout">
            <a:avLst>
              <a:gd name="adj1" fmla="val -80615"/>
              <a:gd name="adj2" fmla="val -69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dirty="0" smtClean="0"/>
              <a:t>А </a:t>
            </a:r>
            <a:r>
              <a:rPr lang="ru-RU" dirty="0" smtClean="0"/>
              <a:t>вот и наше море 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Посмотри </a:t>
            </a:r>
            <a:r>
              <a:rPr lang="ru-RU" dirty="0" smtClean="0"/>
              <a:t>море совсем пустое.</a:t>
            </a:r>
          </a:p>
          <a:p>
            <a:r>
              <a:rPr lang="ru-RU" dirty="0" smtClean="0"/>
              <a:t>- Мы с </a:t>
            </a:r>
            <a:r>
              <a:rPr lang="ru-RU" dirty="0" smtClean="0"/>
              <a:t>тобой поможем</a:t>
            </a:r>
            <a:r>
              <a:rPr lang="ru-RU" dirty="0" smtClean="0"/>
              <a:t> морским обитателям появиться здесь.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www.mcprint.eu/www/ir/mask/1670--mm800x5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-315416"/>
            <a:ext cx="4261879" cy="4320480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 rot="21181619">
            <a:off x="1123036" y="971054"/>
            <a:ext cx="4074149" cy="4569730"/>
          </a:xfrm>
          <a:prstGeom prst="wedgeRoundRectCallout">
            <a:avLst>
              <a:gd name="adj1" fmla="val 88648"/>
              <a:gd name="adj2" fmla="val -3125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Объяснение последовательности выполнения аппликации.</a:t>
            </a:r>
            <a:endParaRPr lang="ru-RU" dirty="0" smtClean="0"/>
          </a:p>
          <a:p>
            <a:r>
              <a:rPr lang="ru-RU" dirty="0" smtClean="0"/>
              <a:t>Перед тобой тарелочки с заготовками.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(Взрослый помогает разделить заготовки)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Частичный показ взрослого ребёнку приемов вырезания.</a:t>
            </a:r>
          </a:p>
          <a:p>
            <a:r>
              <a:rPr lang="ru-RU" dirty="0" smtClean="0"/>
              <a:t>- Итак, теперь мы приступаем к работе.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Практическая самостоятельная работа</a:t>
            </a:r>
            <a:endParaRPr lang="ru-RU" dirty="0" smtClean="0"/>
          </a:p>
          <a:p>
            <a:r>
              <a:rPr lang="ru-RU" i="1" dirty="0" smtClean="0">
                <a:solidFill>
                  <a:srgbClr val="FF0000"/>
                </a:solidFill>
              </a:rPr>
              <a:t>(Взрослый контролирует понимание и правильное выполнение работы)</a:t>
            </a:r>
            <a:r>
              <a:rPr lang="ru-RU" dirty="0" smtClean="0">
                <a:solidFill>
                  <a:srgbClr val="FF0000"/>
                </a:solidFill>
              </a:rPr>
              <a:t> 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32656"/>
            <a:ext cx="2411760" cy="2444922"/>
          </a:xfrm>
          <a:prstGeom prst="rect">
            <a:avLst/>
          </a:prstGeom>
          <a:noFill/>
        </p:spPr>
      </p:pic>
      <p:pic>
        <p:nvPicPr>
          <p:cNvPr id="19458" name="Picture 2" descr="https://nsportal.ru/sites/default/files/2016/03/10/slayd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1106">
            <a:off x="2068450" y="1206969"/>
            <a:ext cx="6682321" cy="5011741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 rot="338975">
            <a:off x="5436096" y="404664"/>
            <a:ext cx="26642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Физминутка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32656"/>
            <a:ext cx="4261879" cy="4320480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3995936" y="908720"/>
            <a:ext cx="3672408" cy="1728192"/>
          </a:xfrm>
          <a:prstGeom prst="wedgeEllipseCallout">
            <a:avLst>
              <a:gd name="adj1" fmla="val -88659"/>
              <a:gd name="adj2" fmla="val 1097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Посмотри, как красиво получается, но кого здесь не хватает? </a:t>
            </a:r>
            <a:r>
              <a:rPr lang="ru-RU" i="1" dirty="0" smtClean="0">
                <a:solidFill>
                  <a:srgbClr val="FF0000"/>
                </a:solidFill>
              </a:rPr>
              <a:t>(рыбок)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3888" y="2996952"/>
            <a:ext cx="4824536" cy="32403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Теперь мы с тобой будем делать рыбок из ватных дисков. Из каких геометрических фигур состоит рыбка? </a:t>
            </a:r>
            <a:r>
              <a:rPr lang="ru-RU" i="1" dirty="0" smtClean="0">
                <a:solidFill>
                  <a:srgbClr val="FF0000"/>
                </a:solidFill>
              </a:rPr>
              <a:t>(овал, треугольник)</a:t>
            </a:r>
            <a:r>
              <a:rPr lang="ru-RU" dirty="0" smtClean="0"/>
              <a:t> Нужно из ватного диска выложить силуэт рыбки, приклеить на дно моря. </a:t>
            </a:r>
            <a:r>
              <a:rPr lang="ru-RU" i="1" dirty="0" smtClean="0">
                <a:solidFill>
                  <a:srgbClr val="FF0000"/>
                </a:solidFill>
              </a:rPr>
              <a:t>(показ взрослого одного образца</a:t>
            </a:r>
            <a:r>
              <a:rPr lang="ru-RU" i="1" dirty="0" smtClean="0">
                <a:solidFill>
                  <a:srgbClr val="FF0000"/>
                </a:solidFill>
              </a:rPr>
              <a:t>)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Практическая самостоятельная работа</a:t>
            </a:r>
            <a:endParaRPr lang="ru-RU" dirty="0" smtClean="0"/>
          </a:p>
          <a:p>
            <a:r>
              <a:rPr lang="ru-RU" i="1" dirty="0" smtClean="0">
                <a:solidFill>
                  <a:srgbClr val="FF0000"/>
                </a:solidFill>
              </a:rPr>
              <a:t>(Взрослый контролирует понимание и правильное выполнение работы)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" y="332656"/>
            <a:ext cx="3267441" cy="3312368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3995936" y="188640"/>
            <a:ext cx="4680520" cy="2592288"/>
          </a:xfrm>
          <a:prstGeom prst="wedgeEllipseCallout">
            <a:avLst>
              <a:gd name="adj1" fmla="val -88659"/>
              <a:gd name="adj2" fmla="val 1097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Сегодня ты совершил путешествие на морское дно. Ты, потрудился, и с моей помощью море получило своих обитателей. Давайте всегда внимательно относиться к нашим маленьким друзьям рыбам, чтобы морские просторы никогда не опустели!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20482" name="Picture 2" descr="http://centergovorun.ru/wp-content/uploads/2016/07/2016-04-05-07-22-34_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852936"/>
            <a:ext cx="4789549" cy="3591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262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Художественно-эстетическая  деятельность (аппликация 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Варианты аппликаций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Художественно-эстетическая  деятельность (аппликация )</dc:title>
  <dc:creator>cas</dc:creator>
  <cp:lastModifiedBy>Кирикович</cp:lastModifiedBy>
  <cp:revision>5</cp:revision>
  <dcterms:created xsi:type="dcterms:W3CDTF">2020-04-23T05:17:42Z</dcterms:created>
  <dcterms:modified xsi:type="dcterms:W3CDTF">2020-04-23T06:00:11Z</dcterms:modified>
</cp:coreProperties>
</file>