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0" r:id="rId2"/>
    <p:sldId id="331" r:id="rId3"/>
    <p:sldId id="259" r:id="rId4"/>
    <p:sldId id="258" r:id="rId5"/>
    <p:sldId id="282" r:id="rId6"/>
    <p:sldId id="301" r:id="rId7"/>
    <p:sldId id="333" r:id="rId8"/>
    <p:sldId id="313" r:id="rId9"/>
    <p:sldId id="314" r:id="rId10"/>
    <p:sldId id="260" r:id="rId11"/>
    <p:sldId id="304" r:id="rId12"/>
    <p:sldId id="311" r:id="rId13"/>
    <p:sldId id="308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07" r:id="rId23"/>
    <p:sldId id="263" r:id="rId24"/>
    <p:sldId id="261" r:id="rId25"/>
    <p:sldId id="274" r:id="rId26"/>
    <p:sldId id="275" r:id="rId27"/>
    <p:sldId id="327" r:id="rId28"/>
    <p:sldId id="287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7"/>
    <a:srgbClr val="7031E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67" d="100"/>
          <a:sy n="67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5888-23AC-4502-BC58-E14E7DFC2FB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E83A-2A78-4E12-8E34-F7C3C447E1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63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hyperlink" Target="http://www.thebabochka.ru/uploads/photos/194238200911184.jp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http://www.thebabochka.ru/uploads/photos/194238200911184.jpg" TargetMode="External"/><Relationship Id="rId15" Type="http://schemas.openxmlformats.org/officeDocument/2006/relationships/image" Target="../media/image16.gif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7.jpeg"/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12" Type="http://schemas.openxmlformats.org/officeDocument/2006/relationships/image" Target="http://www.thebabochka.ru/uploads/photos/19423820091118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image" Target="../media/image81.jpeg"/><Relationship Id="rId15" Type="http://schemas.openxmlformats.org/officeDocument/2006/relationships/image" Target="../media/image4.jpeg"/><Relationship Id="rId10" Type="http://schemas.openxmlformats.org/officeDocument/2006/relationships/hyperlink" Target="http://www.thebabochka.ru/uploads/photos/194238200911184.jpg" TargetMode="External"/><Relationship Id="rId4" Type="http://schemas.openxmlformats.org/officeDocument/2006/relationships/image" Target="../media/image80.jpeg"/><Relationship Id="rId9" Type="http://schemas.microsoft.com/office/2007/relationships/hdphoto" Target="../media/hdphoto9.wdp"/><Relationship Id="rId1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4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openxmlformats.org/officeDocument/2006/relationships/image" Target="../media/image3.jpeg"/><Relationship Id="rId4" Type="http://schemas.openxmlformats.org/officeDocument/2006/relationships/image" Target="../media/image21.jpeg"/><Relationship Id="rId9" Type="http://schemas.openxmlformats.org/officeDocument/2006/relationships/image" Target="../media/image4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2636912"/>
            <a:ext cx="88204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8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Насекомые</a:t>
            </a:r>
            <a:endParaRPr lang="ru-RU" sz="8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000288" y="3164015"/>
            <a:ext cx="1444622" cy="14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5394343" y="3070099"/>
            <a:ext cx="1886177" cy="1964773"/>
          </a:xfrm>
          <a:prstGeom prst="rect">
            <a:avLst/>
          </a:prstGeom>
          <a:noFill/>
        </p:spPr>
      </p:pic>
      <p:pic>
        <p:nvPicPr>
          <p:cNvPr id="6" name="Содержимое 4" descr="i (13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6762351" y="1088409"/>
            <a:ext cx="969996" cy="963529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55576" y="332656"/>
            <a:ext cx="76979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Познавательно-исследовательская деятельность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(окружающий мир)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Кто здесь живет?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535003">
            <a:off x="6822675" y="4990632"/>
            <a:ext cx="1343975" cy="1450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862680"/>
            <a:ext cx="6984775" cy="388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5152593"/>
            <a:ext cx="1921396" cy="136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05727"/>
            <a:ext cx="3048801" cy="1439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468" y="-62132"/>
            <a:ext cx="9144000" cy="68580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21696" y="267406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вид, конечно, мелковаты,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всё, что можно, тащат в 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Неугомонные ребята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жизнь их связана с трудом.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3333" t="6584" r="9877" b="16049"/>
          <a:stretch>
            <a:fillRect/>
          </a:stretch>
        </p:blipFill>
        <p:spPr bwMode="auto">
          <a:xfrm>
            <a:off x="730669" y="5035282"/>
            <a:ext cx="2775194" cy="1607845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44752">
            <a:off x="725462" y="111655"/>
            <a:ext cx="2165578" cy="22770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532" y="1843899"/>
            <a:ext cx="4428812" cy="3128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204864"/>
            <a:ext cx="4236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Живут муравьи в муравейнике большой и дружной семьей, которой правит муравьиная принцесса. Она откладывает яички, из которых позже появляются личинки.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8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1" descr="f_4cd7bc6224b01.jpg"/>
          <p:cNvPicPr>
            <a:picLocks noChangeAspect="1"/>
          </p:cNvPicPr>
          <p:nvPr/>
        </p:nvPicPr>
        <p:blipFill>
          <a:blip r:embed="rId3" cstate="print"/>
          <a:srcRect l="4376" t="156" r="4376" b="4594"/>
          <a:stretch>
            <a:fillRect/>
          </a:stretch>
        </p:blipFill>
        <p:spPr bwMode="auto">
          <a:xfrm>
            <a:off x="1" y="116632"/>
            <a:ext cx="5940152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151519" y="662851"/>
            <a:ext cx="2870713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095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Заботу о подрастающем поколении берут на себя рабочие муравьи — они кормят личинок, ухаживают за куколками — переносят их или поближе к поверхности, или прячут вглубь муравейника в зависимости от породы, помогают новорожденным выбраться из оболочки кокона. Охраняют муравьиный терем муравьи-солдаты, это бесстрашные защитники крепости, готовые не на жизнь, а на смерть сражаться с врагами. </a:t>
            </a:r>
          </a:p>
          <a:p>
            <a:pPr marL="0" marR="0" lvl="0" indent="1095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4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61" y="980728"/>
            <a:ext cx="6656160" cy="524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61" y="980728"/>
            <a:ext cx="6824145" cy="53765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074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Помоги муравью подняться к другу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4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604"/>
            <a:ext cx="9144000" cy="695739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826020"/>
            <a:ext cx="4374232" cy="18903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По цветку ползёт букашка, на ней красная рубашка,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маленькая крошка, на спине горошки?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40152" y="3617927"/>
            <a:ext cx="3122342" cy="357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212976"/>
            <a:ext cx="5770138" cy="322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17" y="-12077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6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047" y="4730323"/>
            <a:ext cx="896990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знаем божью коровку как маленького красного жучка с чёрными точками. На самом деле это насекомое имеет очень разнообразную окраску.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взгляд эти жучки кажутся мирными, но большинство из них активные и прожорливые хищники. Они уничтожают массу различных вредителей сада и поля - тлей, червецов, щитовок, мелких личинок и куколок, чем приносит огромную пользу хозяйству человека.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43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7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477403">
            <a:off x="3954380" y="4507143"/>
            <a:ext cx="2459010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4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3563085" y="4310576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3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4124513" y="4468060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5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0800000">
            <a:off x="4283968" y="3366424"/>
            <a:ext cx="1440160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60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-main-pic" descr="Картинка 13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170" y="476672"/>
            <a:ext cx="2418793" cy="32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240">
            <a:off x="4458797" y="5449459"/>
            <a:ext cx="31877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5" y="4869160"/>
            <a:ext cx="540567" cy="5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869160"/>
            <a:ext cx="720080" cy="4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48532"/>
            <a:ext cx="1230635" cy="1105361"/>
          </a:xfrm>
          <a:prstGeom prst="rect">
            <a:avLst/>
          </a:prstGeom>
          <a:noFill/>
        </p:spPr>
      </p:pic>
      <p:pic>
        <p:nvPicPr>
          <p:cNvPr id="8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3041" y="5883901"/>
            <a:ext cx="1070297" cy="96134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088" y="143297"/>
            <a:ext cx="1837624" cy="170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75"/>
          <a:stretch/>
        </p:blipFill>
        <p:spPr>
          <a:xfrm>
            <a:off x="-225553" y="0"/>
            <a:ext cx="9369553" cy="6845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981784">
            <a:off x="6190433" y="2580117"/>
            <a:ext cx="1684571" cy="123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7910">
            <a:off x="2889078" y="707068"/>
            <a:ext cx="2500042" cy="1937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52950">
            <a:off x="103611" y="4553647"/>
            <a:ext cx="1477733" cy="1328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986534">
            <a:off x="7403030" y="301434"/>
            <a:ext cx="1268131" cy="1139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3838"/>
            <a:ext cx="1069850" cy="871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16" y="1395910"/>
            <a:ext cx="1069850" cy="87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44752">
            <a:off x="4067477" y="4161961"/>
            <a:ext cx="129540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845" y="236230"/>
            <a:ext cx="1069850" cy="8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2950469">
            <a:off x="3908488" y="4684085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45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7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060464"/>
            <a:ext cx="5663467" cy="38210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Кто появиться отсюда?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4881502"/>
            <a:ext cx="1651250" cy="1622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524" y="5025881"/>
            <a:ext cx="1687762" cy="168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2750" r="60500" b="61550"/>
          <a:stretch/>
        </p:blipFill>
        <p:spPr>
          <a:xfrm rot="16376362">
            <a:off x="550805" y="5182063"/>
            <a:ext cx="1415851" cy="1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4" y="0"/>
            <a:ext cx="9144000" cy="685802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835696" y="122051"/>
            <a:ext cx="7072926" cy="8463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Шевелились у цветка все четыре лепестка.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Я сорвать его хотел, он вспорхнул и улетел.</a:t>
            </a:r>
          </a:p>
        </p:txBody>
      </p:sp>
      <p:pic>
        <p:nvPicPr>
          <p:cNvPr id="6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2457091">
            <a:off x="283442" y="819047"/>
            <a:ext cx="2648906" cy="275928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146" y="3429011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существует около 165 тысяч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бабочек. Слово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 произошло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слова «баба».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давние времена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считалось, что в бабочку переселяется после смерти душа колдуньи.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Большинство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 имеет короткую жизнь – всего лишь несколько дней. Бабочки никогда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спят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всего три цвета — красный, жёлтый и зелёный.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990411"/>
            <a:ext cx="4502782" cy="3602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626" b="96257" l="3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3828">
            <a:off x="6536610" y="842230"/>
            <a:ext cx="2248390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173253"/>
            <a:ext cx="2232248" cy="17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3357563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 (11)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143504" y="1428736"/>
            <a:ext cx="3500437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насекомые\i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662976" y="3623908"/>
            <a:ext cx="2318641" cy="350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насекомые\i (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328614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286124"/>
            <a:ext cx="1262066" cy="12620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1555" y="142852"/>
            <a:ext cx="4420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905"/>
                <a:solidFill>
                  <a:srgbClr val="7031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«Кто лишний?»</a:t>
            </a:r>
            <a:endParaRPr lang="ru-RU" sz="4400" b="1" i="1" cap="none" spc="0" dirty="0">
              <a:ln w="1905"/>
              <a:solidFill>
                <a:srgbClr val="7031E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1" y="3786190"/>
            <a:ext cx="352363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www.PicsDesktop.com_19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352425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насекомые\i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66"/>
            <a:ext cx="3667144" cy="275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насекомые\i (19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39"/>
          <a:stretch>
            <a:fillRect/>
          </a:stretch>
        </p:blipFill>
        <p:spPr bwMode="auto">
          <a:xfrm>
            <a:off x="5000628" y="3286124"/>
            <a:ext cx="4143372" cy="324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000372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0x390_345621_[www.ArtFile.ru]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насекомые\i (2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61174"/>
            <a:ext cx="3929090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насекомые\i (2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928934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00562" y="214291"/>
            <a:ext cx="464343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Волосата, зелена,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 листьях прячется она.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Хоть и много ножек,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Бегать всё равно не может.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pic>
        <p:nvPicPr>
          <p:cNvPr id="5" name="Содержимое 4" descr="i (29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2428868"/>
            <a:ext cx="5715040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spokojnye-fony-dlya-prezentaci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7362"/>
            <a:ext cx="9225167" cy="6965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Как насекомые защищаются от врагов?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Picture 1" descr="Gastropacha_quercifolia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72408" cy="2268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" descr="butterfly-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088" y="1442733"/>
            <a:ext cx="3456384" cy="230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 descr="Locust_mimicry.jpg"/>
          <p:cNvPicPr>
            <a:picLocks noChangeAspect="1"/>
          </p:cNvPicPr>
          <p:nvPr/>
        </p:nvPicPr>
        <p:blipFill>
          <a:blip r:embed="rId6" cstate="print"/>
          <a:srcRect t="26398"/>
          <a:stretch>
            <a:fillRect/>
          </a:stretch>
        </p:blipFill>
        <p:spPr bwMode="auto">
          <a:xfrm>
            <a:off x="683568" y="4149080"/>
            <a:ext cx="3672408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im2-tub-ru.yandex.net/i?id=20cdd2753871256751e6ed88966fe4e1-120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3384376" cy="2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1640" y="63242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Чтобы </a:t>
            </a:r>
            <a:r>
              <a:rPr lang="ru-RU" b="1" dirty="0">
                <a:solidFill>
                  <a:schemeClr val="bg1"/>
                </a:solidFill>
                <a:latin typeface="Georgia" pitchFamily="18" charset="0"/>
              </a:rPr>
              <a:t>спастись от врагов, у насекомых выработались защитные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механизмы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707" y="370692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форма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37890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Отпугивающая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63813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Маскировочная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63813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Использование яда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4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Владелец\Рабочий стол\фото\Фото0647.jpg"/>
          <p:cNvPicPr>
            <a:picLocks noChangeAspect="1"/>
          </p:cNvPicPr>
          <p:nvPr/>
        </p:nvPicPr>
        <p:blipFill>
          <a:blip r:embed="rId3" cstate="print"/>
          <a:srcRect l="13210" t="3106" r="19486" b="3696"/>
          <a:stretch>
            <a:fillRect/>
          </a:stretch>
        </p:blipFill>
        <p:spPr bwMode="auto">
          <a:xfrm>
            <a:off x="5680858" y="3429000"/>
            <a:ext cx="3113045" cy="32403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Documents and Settings\Владелец\Рабочий стол\фото\Фото0644.jpg"/>
          <p:cNvPicPr>
            <a:picLocks noChangeAspect="1"/>
          </p:cNvPicPr>
          <p:nvPr/>
        </p:nvPicPr>
        <p:blipFill>
          <a:blip r:embed="rId4" cstate="print"/>
          <a:srcRect l="7380" t="3106" r="19348"/>
          <a:stretch>
            <a:fillRect/>
          </a:stretch>
        </p:blipFill>
        <p:spPr bwMode="auto">
          <a:xfrm>
            <a:off x="2843808" y="912338"/>
            <a:ext cx="3321790" cy="330458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Владелец\Рабочий стол\фото\Фото0645.jpg"/>
          <p:cNvPicPr>
            <a:picLocks noChangeAspect="1"/>
          </p:cNvPicPr>
          <p:nvPr/>
        </p:nvPicPr>
        <p:blipFill>
          <a:blip r:embed="rId5" cstate="print"/>
          <a:srcRect l="12540" t="2795" r="13739"/>
          <a:stretch>
            <a:fillRect/>
          </a:stretch>
        </p:blipFill>
        <p:spPr bwMode="auto">
          <a:xfrm>
            <a:off x="251520" y="3429000"/>
            <a:ext cx="3252035" cy="32399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3402225">
            <a:off x="429398" y="1646160"/>
            <a:ext cx="1141686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593" b="98204" l="3593" r="946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788983">
            <a:off x="460600" y="228729"/>
            <a:ext cx="1079284" cy="1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-main-pic" descr="Картинка 13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07" r="49535"/>
          <a:stretch>
            <a:fillRect/>
          </a:stretch>
        </p:blipFill>
        <p:spPr bwMode="auto">
          <a:xfrm rot="16950203" flipH="1">
            <a:off x="7540334" y="508549"/>
            <a:ext cx="13473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G:\насекомые\i (16)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353" y="5621203"/>
            <a:ext cx="1571636" cy="1047757"/>
          </a:xfrm>
          <a:prstGeom prst="rect">
            <a:avLst/>
          </a:prstGeom>
          <a:noFill/>
        </p:spPr>
      </p:pic>
      <p:pic>
        <p:nvPicPr>
          <p:cNvPr id="17" name="Picture 4" descr="G:\насекомые\i (8)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1105" y="432325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2" descr="G:\насекомые\i (13)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024" y="1803616"/>
            <a:ext cx="1078714" cy="1071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438"/>
            <a:ext cx="5842992" cy="681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Нужно ли беречь насекомых и почему?</a:t>
            </a:r>
            <a:br>
              <a:rPr lang="ru-RU" sz="2400" b="1" dirty="0" smtClean="0"/>
            </a:br>
            <a:r>
              <a:rPr lang="ru-RU" sz="2400" b="1" dirty="0" smtClean="0"/>
              <a:t> Что мы можем для этого сделать?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698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1EF"/>
                </a:solidFill>
              </a:rPr>
              <a:t>Спасибо за внимание!</a:t>
            </a:r>
            <a:endParaRPr lang="ru-RU" b="1" i="1" dirty="0">
              <a:solidFill>
                <a:srgbClr val="7031E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3074" name="Picture 2" descr="C:\Users\HP\Desktop\анимации\Аниме_рисунки\Марина\jhgb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1553058"/>
            <a:ext cx="3811765" cy="45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9" name="AutoShape 10"/>
          <p:cNvSpPr>
            <a:spLocks/>
          </p:cNvSpPr>
          <p:nvPr/>
        </p:nvSpPr>
        <p:spPr bwMode="auto">
          <a:xfrm rot="10800000">
            <a:off x="3710650" y="3582946"/>
            <a:ext cx="2082974" cy="520314"/>
          </a:xfrm>
          <a:prstGeom prst="rightArrow">
            <a:avLst>
              <a:gd name="adj1" fmla="val 32000"/>
              <a:gd name="adj2" fmla="val 63992"/>
            </a:avLst>
          </a:prstGeom>
          <a:gradFill rotWithShape="0">
            <a:gsLst>
              <a:gs pos="0">
                <a:srgbClr val="D03317"/>
              </a:gs>
              <a:gs pos="100000">
                <a:srgbClr val="A21415"/>
              </a:gs>
            </a:gsLst>
            <a:lin ang="5400000"/>
          </a:gra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8941549">
            <a:off x="3114623" y="1827968"/>
            <a:ext cx="1178965" cy="436100"/>
          </a:xfrm>
          <a:prstGeom prst="rightArrow">
            <a:avLst>
              <a:gd name="adj1" fmla="val 32000"/>
              <a:gd name="adj2" fmla="val 64036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629258" y="2547030"/>
            <a:ext cx="1915201" cy="553622"/>
          </a:xfrm>
          <a:prstGeom prst="rightArrow">
            <a:avLst>
              <a:gd name="adj1" fmla="val 32000"/>
              <a:gd name="adj2" fmla="val 63897"/>
            </a:avLst>
          </a:prstGeom>
          <a:solidFill>
            <a:srgbClr val="0070C0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4418" y="3231757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Брюшко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10" y="2248853"/>
            <a:ext cx="85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Грудь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858" y="1850727"/>
            <a:ext cx="124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Голова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47" b="98249" l="2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0498" y="894783"/>
            <a:ext cx="3157526" cy="2404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466" b="96121" l="6429" r="4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26" t="5967" r="57389"/>
          <a:stretch/>
        </p:blipFill>
        <p:spPr>
          <a:xfrm>
            <a:off x="2064558" y="1894496"/>
            <a:ext cx="2088232" cy="367858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5854112">
            <a:off x="7175245" y="2614034"/>
            <a:ext cx="1319595" cy="40903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97566" y="3607018"/>
            <a:ext cx="167889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насечки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18901"/>
            <a:ext cx="7709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«Насекомые – древнейшие и самые многочисленные обитатели нашей планеты. Свое название они получили от слов насечка, насекать. На брюшке видны поперечные полоски-насечки, из-за них тело разделено на несколько частей».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766" y="-255169"/>
            <a:ext cx="9491531" cy="7118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668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Aharoni" pitchFamily="2" charset="-79"/>
              </a:rPr>
              <a:t>Насекомые живут:</a:t>
            </a:r>
            <a:endParaRPr lang="ru-RU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1026" name="Picture 2" descr="G:\насекомые\1331108418_23b372be9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117" y="3930762"/>
            <a:ext cx="4018860" cy="251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насекомые\i 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8117" y="744485"/>
            <a:ext cx="4275883" cy="2718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насекомые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794" y="805698"/>
            <a:ext cx="4274838" cy="280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21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85" y="4199462"/>
            <a:ext cx="3547574" cy="2209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48375" y="263005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 (13)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642235" y="331687"/>
            <a:ext cx="969996" cy="963529"/>
          </a:xfrm>
          <a:prstGeom prst="rect">
            <a:avLst/>
          </a:prstGeom>
        </p:spPr>
      </p:pic>
      <p:pic>
        <p:nvPicPr>
          <p:cNvPr id="12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202457" y="1976999"/>
            <a:ext cx="1430806" cy="1490427"/>
          </a:xfrm>
          <a:prstGeom prst="rect">
            <a:avLst/>
          </a:prstGeom>
          <a:noFill/>
        </p:spPr>
      </p:pic>
      <p:pic>
        <p:nvPicPr>
          <p:cNvPr id="13" name="Picture 9" descr="G:\насекомые\news_16102_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32" t="38281" b="39955"/>
          <a:stretch>
            <a:fillRect/>
          </a:stretch>
        </p:blipFill>
        <p:spPr bwMode="auto">
          <a:xfrm rot="8901550">
            <a:off x="405968" y="315811"/>
            <a:ext cx="1612847" cy="979774"/>
          </a:xfrm>
          <a:prstGeom prst="rect">
            <a:avLst/>
          </a:prstGeom>
          <a:noFill/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93" b="100000" l="127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441" y="1659637"/>
            <a:ext cx="1204028" cy="954756"/>
          </a:xfrm>
          <a:prstGeom prst="rect">
            <a:avLst/>
          </a:prstGeom>
        </p:spPr>
      </p:pic>
      <p:pic>
        <p:nvPicPr>
          <p:cNvPr id="15" name="Picture 8" descr="G:\насекомые\news_16102_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58000" t="78000" r="4000"/>
          <a:stretch>
            <a:fillRect/>
          </a:stretch>
        </p:blipFill>
        <p:spPr bwMode="auto">
          <a:xfrm rot="19071806">
            <a:off x="-61758" y="1412456"/>
            <a:ext cx="1248963" cy="964111"/>
          </a:xfrm>
          <a:prstGeom prst="rect">
            <a:avLst/>
          </a:prstGeom>
          <a:noFill/>
        </p:spPr>
      </p:pic>
      <p:pic>
        <p:nvPicPr>
          <p:cNvPr id="16" name="Picture 4" descr="G:\насекомые\i (8)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957" y="109434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5" descr="G:\насекомые\i (16)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519" y="5013176"/>
            <a:ext cx="1366191" cy="910794"/>
          </a:xfrm>
          <a:prstGeom prst="rect">
            <a:avLst/>
          </a:prstGeom>
          <a:noFill/>
        </p:spPr>
      </p:pic>
      <p:pic>
        <p:nvPicPr>
          <p:cNvPr id="19" name="Picture 5" descr="L:\насекомые\0016-016-Nasekomye-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33"/>
          <a:stretch>
            <a:fillRect/>
          </a:stretch>
        </p:blipFill>
        <p:spPr bwMode="auto">
          <a:xfrm>
            <a:off x="5583267" y="4825297"/>
            <a:ext cx="1500198" cy="1583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9240" l="1061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840" y="4562569"/>
            <a:ext cx="1240671" cy="148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71337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Кто здесь живет?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111350"/>
            <a:ext cx="3923704" cy="383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919585">
            <a:off x="458082" y="4786576"/>
            <a:ext cx="1721169" cy="161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2750" r="60500" b="61550"/>
          <a:stretch/>
        </p:blipFill>
        <p:spPr>
          <a:xfrm rot="11060151">
            <a:off x="6732240" y="4557543"/>
            <a:ext cx="1962008" cy="190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6307" l="4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439347">
            <a:off x="3521099" y="5179205"/>
            <a:ext cx="2005726" cy="149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10218" y="163477"/>
            <a:ext cx="6227819" cy="911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Домовитая хозяйка полетает над лужайкой,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Похлопочет над цветком – </a:t>
            </a:r>
            <a:r>
              <a:rPr lang="ru-RU" sz="2000" b="1" i="1" dirty="0">
                <a:solidFill>
                  <a:srgbClr val="92D050"/>
                </a:solidFill>
              </a:rPr>
              <a:t>о</a:t>
            </a:r>
            <a:r>
              <a:rPr lang="ru-RU" sz="2000" b="1" i="1" dirty="0" smtClean="0">
                <a:solidFill>
                  <a:srgbClr val="92D050"/>
                </a:solidFill>
              </a:rPr>
              <a:t>н поделится медком.</a:t>
            </a:r>
            <a:endParaRPr lang="ru-RU" sz="2000" b="1" i="1" dirty="0">
              <a:solidFill>
                <a:srgbClr val="92D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9147" y="-99392"/>
            <a:ext cx="2915451" cy="23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83" t="6302" r="14102" b="3106"/>
          <a:stretch/>
        </p:blipFill>
        <p:spPr>
          <a:xfrm>
            <a:off x="6228184" y="1124744"/>
            <a:ext cx="2736304" cy="5616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364482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Пчелы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живут в больших и дружных семьях. Каждая пчела может свободно залетать только в свой собственный улей, в чужой ее не пустят специальные охранники. Пропуском служит запах, который для каждого улья свой. Нектар пчелки приносят на своих задних лапах. Глаз у пчелы целых 5, а из всех цветов они чаще выбирают фиолетовый и зеленый, а красный вовсе не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101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8" name="Picture 6" descr="C:\Users\Людмила\Downloads\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558859"/>
            <a:ext cx="8424936" cy="5740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8703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627" y="1412776"/>
            <a:ext cx="7176745" cy="456321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Собери пчелку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8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440</Words>
  <Application>Microsoft Office PowerPoint</Application>
  <PresentationFormat>Экран (4:3)</PresentationFormat>
  <Paragraphs>43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Насекомые живут:</vt:lpstr>
      <vt:lpstr>Кто здесь живет?</vt:lpstr>
      <vt:lpstr>Слайд 6</vt:lpstr>
      <vt:lpstr>Слайд 7</vt:lpstr>
      <vt:lpstr>Собери пчелку</vt:lpstr>
      <vt:lpstr>Слайд 9</vt:lpstr>
      <vt:lpstr>Кто здесь живет?</vt:lpstr>
      <vt:lpstr>Слайд 11</vt:lpstr>
      <vt:lpstr>Слайд 12</vt:lpstr>
      <vt:lpstr>Помоги муравью подняться к другу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Кто появиться отсюда?</vt:lpstr>
      <vt:lpstr>Слайд 23</vt:lpstr>
      <vt:lpstr>Слайд 24</vt:lpstr>
      <vt:lpstr>Слайд 25</vt:lpstr>
      <vt:lpstr>Слайд 26</vt:lpstr>
      <vt:lpstr>Слайд 27</vt:lpstr>
      <vt:lpstr>Нужно ли беречь насекомых и почему?  Что мы можем для этого сделать?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HP</dc:creator>
  <cp:lastModifiedBy>Кирикович</cp:lastModifiedBy>
  <cp:revision>141</cp:revision>
  <dcterms:created xsi:type="dcterms:W3CDTF">2014-05-19T05:45:00Z</dcterms:created>
  <dcterms:modified xsi:type="dcterms:W3CDTF">2020-05-19T15:00:33Z</dcterms:modified>
</cp:coreProperties>
</file>