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28500"/>
    <a:srgbClr val="05F105"/>
    <a:srgbClr val="996600"/>
    <a:srgbClr val="AF04FC"/>
    <a:srgbClr val="FD494D"/>
    <a:srgbClr val="003A1A"/>
    <a:srgbClr val="FFFF00"/>
    <a:srgbClr val="22340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F24A6-ECE5-4F5B-9D90-BE747347C176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8A6E-1216-447A-BED8-0C03B60ACF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2060848"/>
            <a:ext cx="5472608" cy="1470025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FF00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Беседа о Лете</a:t>
            </a:r>
            <a:endParaRPr lang="ru-RU" sz="54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FF00FF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1484784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Comic Sans MS" pitchFamily="66" charset="0"/>
              </a:rPr>
              <a:t>Коммуникативная - игровая деятельность (речевое развитие)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14348" y="0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</a:rPr>
              <a:t>Поспела в лесу душистая </a:t>
            </a:r>
            <a:r>
              <a:rPr lang="ru-RU" sz="3600" b="1" dirty="0" smtClean="0">
                <a:solidFill>
                  <a:srgbClr val="FF0000"/>
                </a:solidFill>
              </a:rPr>
              <a:t>земляника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8" name="Рисунок 7" descr="-_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714356"/>
            <a:ext cx="4032837" cy="3015321"/>
          </a:xfrm>
          <a:prstGeom prst="rect">
            <a:avLst/>
          </a:prstGeom>
          <a:ln>
            <a:noFill/>
          </a:ln>
          <a:effectLst>
            <a:glow rad="101600">
              <a:srgbClr val="FF0000">
                <a:alpha val="60000"/>
              </a:srgbClr>
            </a:glow>
            <a:softEdge rad="112500"/>
          </a:effectLst>
        </p:spPr>
      </p:pic>
      <p:pic>
        <p:nvPicPr>
          <p:cNvPr id="9" name="Рисунок 8" descr="t_5283_0_1317109380_big_rs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1785926"/>
            <a:ext cx="3286148" cy="3286148"/>
          </a:xfrm>
          <a:prstGeom prst="rect">
            <a:avLst/>
          </a:prstGeom>
          <a:ln>
            <a:noFill/>
          </a:ln>
          <a:effectLst>
            <a:glow rad="101600">
              <a:srgbClr val="FF00FF">
                <a:alpha val="60000"/>
              </a:srgbClr>
            </a:glow>
            <a:softEdge rad="112500"/>
          </a:effectLst>
        </p:spPr>
      </p:pic>
      <p:pic>
        <p:nvPicPr>
          <p:cNvPr id="11" name="Рисунок 10" descr="lesnaya-ezhevik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3438" y="4286256"/>
            <a:ext cx="3429024" cy="2357454"/>
          </a:xfrm>
          <a:prstGeom prst="rect">
            <a:avLst/>
          </a:prstGeom>
          <a:ln>
            <a:noFill/>
          </a:ln>
          <a:effectLst>
            <a:glow rad="101600">
              <a:srgbClr val="7030A0">
                <a:alpha val="60000"/>
              </a:srgbClr>
            </a:glow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1142976" y="114298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00FF"/>
                </a:solidFill>
              </a:rPr>
              <a:t>м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FF00FF"/>
                </a:solidFill>
              </a:rPr>
              <a:t>алина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rgbClr val="FF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57818" y="3571876"/>
            <a:ext cx="2209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002060"/>
                  </a:solidFill>
                </a:ln>
                <a:solidFill>
                  <a:srgbClr val="7030A0"/>
                </a:solidFill>
              </a:rPr>
              <a:t>Ежевика</a:t>
            </a:r>
            <a:endParaRPr lang="ru-RU" sz="3600" b="1" dirty="0">
              <a:ln>
                <a:solidFill>
                  <a:srgbClr val="002060"/>
                </a:solidFill>
              </a:ln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845712"/>
            <a:ext cx="40324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 w="12700">
                  <a:solidFill>
                    <a:srgbClr val="FD494D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полях и лугах распустились красивые цветы.</a:t>
            </a:r>
            <a:endParaRPr lang="ru-RU" sz="3600" b="1" dirty="0">
              <a:ln w="12700">
                <a:solidFill>
                  <a:srgbClr val="FD494D"/>
                </a:solidFill>
                <a:prstDash val="solid"/>
              </a:ln>
              <a:solidFill>
                <a:schemeClr val="accent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32657"/>
            <a:ext cx="4032448" cy="3250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 descr="https://w-dog.ru/wallpapers/11/13/539657436223910/cvety-priroda-maki-le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5" y="2995786"/>
            <a:ext cx="5256583" cy="349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142852"/>
            <a:ext cx="500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AF04FC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Август</a:t>
            </a:r>
            <a:endParaRPr lang="ru-RU" sz="9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AF04FC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AF04FC"/>
                </a:solidFill>
              </a:rPr>
              <a:t>Л. Ким </a:t>
            </a:r>
            <a:endParaRPr lang="ru-RU" sz="2400" b="1" dirty="0" smtClean="0">
              <a:solidFill>
                <a:srgbClr val="AF04FC"/>
              </a:solidFill>
            </a:endParaRPr>
          </a:p>
          <a:p>
            <a:r>
              <a:rPr lang="ru-RU" sz="2400" b="1" dirty="0" smtClean="0">
                <a:solidFill>
                  <a:srgbClr val="AF04FC"/>
                </a:solidFill>
              </a:rPr>
              <a:t>Последний </a:t>
            </a:r>
            <a:r>
              <a:rPr lang="ru-RU" sz="2400" b="1" dirty="0">
                <a:solidFill>
                  <a:srgbClr val="AF04FC"/>
                </a:solidFill>
              </a:rPr>
              <a:t>месяц лета — это август, Пора собрать на дачах урожай, И под грибы начать готовить тару. Но, грустно лету говорить «Прощай». Последний месяц лета за окном, Тепло нам дарит, ветерком журит, И в астрах разноцветных весь наш дом, И мокрый дождик чаще моросит.</a:t>
            </a:r>
            <a:br>
              <a:rPr lang="ru-RU" sz="2400" b="1" dirty="0">
                <a:solidFill>
                  <a:srgbClr val="AF04FC"/>
                </a:solidFill>
              </a:rPr>
            </a:br>
            <a:r>
              <a:rPr lang="ru-RU" sz="2400" b="1" dirty="0">
                <a:solidFill>
                  <a:srgbClr val="AF04FC"/>
                </a:solidFill>
              </a:rPr>
              <a:t/>
            </a:r>
            <a:br>
              <a:rPr lang="ru-RU" sz="2400" b="1" dirty="0">
                <a:solidFill>
                  <a:srgbClr val="AF04FC"/>
                </a:solidFill>
              </a:rPr>
            </a:br>
            <a:endParaRPr lang="ru-RU" sz="2400" b="1" dirty="0">
              <a:solidFill>
                <a:srgbClr val="AF04F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7" y="1556792"/>
            <a:ext cx="4392487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5720" y="1000108"/>
            <a:ext cx="45720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В садах </a:t>
            </a:r>
            <a:r>
              <a:rPr lang="ru-RU" sz="3600" b="1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поспели вкусные фрукты</a:t>
            </a:r>
          </a:p>
          <a:p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7984" y="4572008"/>
            <a:ext cx="4320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>
                  <a:solidFill>
                    <a:srgbClr val="F28500"/>
                  </a:solidFill>
                </a:ln>
                <a:solidFill>
                  <a:srgbClr val="FFC000"/>
                </a:solidFill>
              </a:rPr>
              <a:t> </a:t>
            </a:r>
            <a:r>
              <a:rPr lang="ru-RU" sz="4000" b="1" dirty="0" smtClean="0">
                <a:ln>
                  <a:solidFill>
                    <a:srgbClr val="F28500"/>
                  </a:solidFill>
                </a:ln>
                <a:solidFill>
                  <a:srgbClr val="05F105"/>
                </a:solidFill>
              </a:rPr>
              <a:t>В огородах созрели овощи</a:t>
            </a:r>
            <a:endParaRPr lang="ru-RU" sz="4000" b="1" dirty="0">
              <a:ln>
                <a:solidFill>
                  <a:srgbClr val="F28500"/>
                </a:solidFill>
              </a:ln>
              <a:solidFill>
                <a:srgbClr val="05F105"/>
              </a:solidFill>
            </a:endParaRPr>
          </a:p>
        </p:txBody>
      </p:sp>
      <p:pic>
        <p:nvPicPr>
          <p:cNvPr id="5122" name="Picture 2" descr="https://w-dog.ru/wallpapers/10/18/48899123051262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681423"/>
            <a:ext cx="4176464" cy="3323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625" y="2343242"/>
            <a:ext cx="3999359" cy="3750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857232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На полях собирают урожай пшеницы и других зерновых культур</a:t>
            </a:r>
            <a:endParaRPr lang="ru-RU" sz="3600" b="1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57560"/>
            <a:ext cx="7488832" cy="4107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500042"/>
            <a:ext cx="4786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C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  </a:t>
            </a:r>
            <a:r>
              <a:rPr lang="ru-RU" sz="48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Приметы лета</a:t>
            </a:r>
            <a:endParaRPr lang="ru-RU" sz="4800" b="1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1500174"/>
            <a:ext cx="7722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>
                  <a:solidFill>
                    <a:srgbClr val="FFFF00"/>
                  </a:solidFill>
                </a:ln>
                <a:solidFill>
                  <a:srgbClr val="F28500"/>
                </a:solidFill>
              </a:rPr>
              <a:t>Лето дождливое — зима снежная, морозная</a:t>
            </a:r>
            <a:endParaRPr lang="ru-RU" sz="2800" b="1" dirty="0">
              <a:ln>
                <a:solidFill>
                  <a:srgbClr val="FFFF00"/>
                </a:solidFill>
              </a:ln>
              <a:solidFill>
                <a:srgbClr val="F285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2214554"/>
            <a:ext cx="8135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Первый туман лета - верная грибная примета</a:t>
            </a:r>
            <a:endParaRPr lang="ru-RU" sz="2800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3571876"/>
            <a:ext cx="80934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05F105"/>
                </a:solidFill>
              </a:rPr>
              <a:t>Если утром пчелы не летят в поле, а сидят по ульям и гудят - жди дождя.</a:t>
            </a:r>
            <a:r>
              <a:rPr lang="ru-RU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05F105"/>
                </a:solidFill>
              </a:rPr>
              <a:t> </a:t>
            </a:r>
            <a:endParaRPr lang="ru-RU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rgbClr val="05F10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4500570"/>
            <a:ext cx="707236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>
                  <a:solidFill>
                    <a:srgbClr val="002060"/>
                  </a:solidFill>
                </a:ln>
                <a:solidFill>
                  <a:srgbClr val="FF00FF"/>
                </a:solidFill>
              </a:rPr>
              <a:t>Ночная роса не просыхает — быть грозе</a:t>
            </a:r>
            <a:r>
              <a:rPr lang="ru-RU" dirty="0" smtClean="0">
                <a:ln>
                  <a:solidFill>
                    <a:srgbClr val="002060"/>
                  </a:solidFill>
                </a:ln>
                <a:solidFill>
                  <a:srgbClr val="FF00FF"/>
                </a:solidFill>
              </a:rPr>
              <a:t>. </a:t>
            </a:r>
            <a:br>
              <a:rPr lang="ru-RU" dirty="0" smtClean="0">
                <a:ln>
                  <a:solidFill>
                    <a:srgbClr val="002060"/>
                  </a:solidFill>
                </a:ln>
                <a:solidFill>
                  <a:srgbClr val="FF00FF"/>
                </a:solidFill>
              </a:rPr>
            </a:br>
            <a:endParaRPr lang="ru-RU" dirty="0">
              <a:ln>
                <a:solidFill>
                  <a:srgbClr val="002060"/>
                </a:solidFill>
              </a:ln>
              <a:solidFill>
                <a:srgbClr val="FF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5214950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В радуге больше красного цвета — к ветру.</a:t>
            </a:r>
            <a:r>
              <a:rPr lang="ru-RU" sz="2800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 </a:t>
            </a:r>
            <a:br>
              <a:rPr lang="ru-RU" sz="2800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</a:br>
            <a:endParaRPr lang="ru-RU" sz="2800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2771657"/>
            <a:ext cx="75724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        На зимний стол август готовит разносол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71736" y="357166"/>
            <a:ext cx="35004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>
                  <a:solidFill>
                    <a:srgbClr val="C00000"/>
                  </a:solidFill>
                </a:ln>
                <a:solidFill>
                  <a:srgbClr val="FF00FF"/>
                </a:solidFill>
              </a:rPr>
              <a:t>Загадки о лете</a:t>
            </a:r>
            <a:endParaRPr lang="ru-RU" sz="4000" b="1" dirty="0">
              <a:ln>
                <a:solidFill>
                  <a:srgbClr val="C00000"/>
                </a:solidFill>
              </a:ln>
              <a:solidFill>
                <a:srgbClr val="FF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28" y="1142984"/>
            <a:ext cx="3857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>
                  <a:solidFill>
                    <a:srgbClr val="003A1A"/>
                  </a:solidFill>
                </a:ln>
                <a:solidFill>
                  <a:srgbClr val="05F105"/>
                </a:solidFill>
              </a:rPr>
              <a:t>Что выше леса, Краше света, Без огня горит? (Солнце)</a:t>
            </a:r>
            <a:endParaRPr lang="ru-RU" sz="2400" b="1" dirty="0">
              <a:ln>
                <a:solidFill>
                  <a:srgbClr val="003A1A"/>
                </a:solidFill>
              </a:ln>
              <a:solidFill>
                <a:srgbClr val="05F105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5720" y="2571744"/>
            <a:ext cx="414340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16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70C0"/>
                </a:solidFill>
                <a:effectLst/>
                <a:latin typeface="Helvetica Neue"/>
                <a:cs typeface="Arial" pitchFamily="34" charset="0"/>
              </a:rPr>
              <a:t>Желтый солнечный глазок,</a:t>
            </a:r>
            <a:endParaRPr kumimoji="0" lang="ru-RU" sz="2000" b="1" i="0" u="none" strike="noStrike" cap="none" normalizeH="0" baseline="0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70C0"/>
                </a:solidFill>
                <a:effectLst/>
                <a:latin typeface="Helvetica Neue"/>
                <a:cs typeface="Arial" pitchFamily="34" charset="0"/>
              </a:rPr>
              <a:t>Белоснежный лепесток.</a:t>
            </a:r>
            <a:endParaRPr kumimoji="0" lang="ru-RU" sz="2000" b="1" i="0" u="none" strike="noStrike" cap="none" normalizeH="0" baseline="0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70C0"/>
                </a:solidFill>
                <a:effectLst/>
                <a:latin typeface="Helvetica Neue"/>
                <a:cs typeface="Arial" pitchFamily="34" charset="0"/>
              </a:rPr>
              <a:t>То не роза и не кашка,</a:t>
            </a:r>
            <a:endParaRPr kumimoji="0" lang="ru-RU" sz="2000" b="1" i="0" u="none" strike="noStrike" cap="none" normalizeH="0" baseline="0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70C0"/>
                </a:solidFill>
                <a:effectLst/>
                <a:latin typeface="Helvetica Neue"/>
                <a:cs typeface="Arial" pitchFamily="34" charset="0"/>
              </a:rPr>
              <a:t>Что же за цветок? (Ромашка)</a:t>
            </a:r>
            <a:endParaRPr kumimoji="0" lang="ru-RU" sz="2000" b="1" i="0" u="none" strike="noStrike" cap="none" normalizeH="0" baseline="0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70C0"/>
                </a:solidFill>
                <a:effectLst/>
                <a:latin typeface="Helvetica Neue"/>
                <a:cs typeface="Arial" pitchFamily="34" charset="0"/>
              </a:rPr>
              <a:t> </a:t>
            </a:r>
            <a:endParaRPr kumimoji="0" lang="ru-RU" sz="2000" b="1" i="0" u="none" strike="noStrike" cap="none" normalizeH="0" baseline="0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4143380"/>
            <a:ext cx="385765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16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solidFill>
                    <a:srgbClr val="7030A0"/>
                  </a:solidFill>
                </a:ln>
                <a:solidFill>
                  <a:srgbClr val="AF04FC"/>
                </a:solidFill>
                <a:effectLst/>
                <a:latin typeface="Helvetica Neue"/>
                <a:cs typeface="Arial" pitchFamily="34" charset="0"/>
              </a:rPr>
              <a:t>Раскудрявились</a:t>
            </a:r>
            <a:r>
              <a:rPr kumimoji="0" lang="ru-RU" sz="2000" b="1" i="0" u="none" strike="noStrike" cap="none" normalizeH="0" baseline="0" dirty="0" smtClean="0">
                <a:ln>
                  <a:solidFill>
                    <a:srgbClr val="7030A0"/>
                  </a:solidFill>
                </a:ln>
                <a:solidFill>
                  <a:srgbClr val="AF04FC"/>
                </a:solidFill>
                <a:effectLst/>
                <a:latin typeface="Helvetica Neue"/>
                <a:cs typeface="Arial" pitchFamily="34" charset="0"/>
              </a:rPr>
              <a:t>  березы</a:t>
            </a:r>
            <a:endParaRPr kumimoji="0" lang="ru-RU" sz="2000" b="1" i="0" u="none" strike="noStrike" cap="none" normalizeH="0" baseline="0" dirty="0" smtClean="0">
              <a:ln>
                <a:solidFill>
                  <a:srgbClr val="7030A0"/>
                </a:solidFill>
              </a:ln>
              <a:solidFill>
                <a:srgbClr val="AF04FC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rgbClr val="7030A0"/>
                  </a:solidFill>
                </a:ln>
                <a:solidFill>
                  <a:srgbClr val="AF04FC"/>
                </a:solidFill>
                <a:effectLst/>
                <a:latin typeface="Helvetica Neue"/>
                <a:cs typeface="Arial" pitchFamily="34" charset="0"/>
              </a:rPr>
              <a:t>И забыли про морозы,</a:t>
            </a:r>
            <a:endParaRPr kumimoji="0" lang="ru-RU" sz="2000" b="1" i="0" u="none" strike="noStrike" cap="none" normalizeH="0" baseline="0" dirty="0" smtClean="0">
              <a:ln>
                <a:solidFill>
                  <a:srgbClr val="7030A0"/>
                </a:solidFill>
              </a:ln>
              <a:solidFill>
                <a:srgbClr val="AF04FC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rgbClr val="7030A0"/>
                  </a:solidFill>
                </a:ln>
                <a:solidFill>
                  <a:srgbClr val="AF04FC"/>
                </a:solidFill>
                <a:effectLst/>
                <a:latin typeface="Helvetica Neue"/>
                <a:cs typeface="Arial" pitchFamily="34" charset="0"/>
              </a:rPr>
              <a:t>Зацвели цветы в саду,</a:t>
            </a:r>
            <a:endParaRPr kumimoji="0" lang="ru-RU" sz="2000" b="1" i="0" u="none" strike="noStrike" cap="none" normalizeH="0" baseline="0" dirty="0" smtClean="0">
              <a:ln>
                <a:solidFill>
                  <a:srgbClr val="7030A0"/>
                </a:solidFill>
              </a:ln>
              <a:solidFill>
                <a:srgbClr val="AF04FC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rgbClr val="7030A0"/>
                  </a:solidFill>
                </a:ln>
                <a:solidFill>
                  <a:srgbClr val="AF04FC"/>
                </a:solidFill>
                <a:effectLst/>
                <a:latin typeface="Helvetica Neue"/>
                <a:cs typeface="Arial" pitchFamily="34" charset="0"/>
              </a:rPr>
              <a:t>Утки крякают в пруду,</a:t>
            </a:r>
            <a:endParaRPr kumimoji="0" lang="ru-RU" sz="2000" b="1" i="0" u="none" strike="noStrike" cap="none" normalizeH="0" baseline="0" dirty="0" smtClean="0">
              <a:ln>
                <a:solidFill>
                  <a:srgbClr val="7030A0"/>
                </a:solidFill>
              </a:ln>
              <a:solidFill>
                <a:srgbClr val="AF04FC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rgbClr val="7030A0"/>
                  </a:solidFill>
                </a:ln>
                <a:solidFill>
                  <a:srgbClr val="AF04FC"/>
                </a:solidFill>
                <a:effectLst/>
                <a:latin typeface="Helvetica Neue"/>
                <a:cs typeface="Arial" pitchFamily="34" charset="0"/>
              </a:rPr>
              <a:t>Посадили огород.</a:t>
            </a:r>
            <a:endParaRPr kumimoji="0" lang="ru-RU" sz="2000" b="1" i="0" u="none" strike="noStrike" cap="none" normalizeH="0" baseline="0" dirty="0" smtClean="0">
              <a:ln>
                <a:solidFill>
                  <a:srgbClr val="7030A0"/>
                </a:solidFill>
              </a:ln>
              <a:solidFill>
                <a:srgbClr val="AF04FC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solidFill>
                    <a:srgbClr val="7030A0"/>
                  </a:solidFill>
                </a:ln>
                <a:solidFill>
                  <a:srgbClr val="AF04FC"/>
                </a:solidFill>
                <a:effectLst/>
                <a:latin typeface="Helvetica Neue"/>
                <a:cs typeface="Arial" pitchFamily="34" charset="0"/>
              </a:rPr>
              <a:t>Что за месяц-то идет? (Июнь)</a:t>
            </a:r>
            <a:endParaRPr kumimoji="0" lang="ru-RU" sz="2000" b="1" i="0" u="none" strike="noStrike" cap="none" normalizeH="0" baseline="0" dirty="0" smtClean="0">
              <a:ln>
                <a:solidFill>
                  <a:srgbClr val="7030A0"/>
                </a:solidFill>
              </a:ln>
              <a:solidFill>
                <a:srgbClr val="AF04FC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16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cs typeface="Arial" pitchFamily="34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29190" y="2500306"/>
            <a:ext cx="35719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>
                  <a:solidFill>
                    <a:srgbClr val="996600"/>
                  </a:solidFill>
                </a:ln>
                <a:solidFill>
                  <a:srgbClr val="FFC000"/>
                </a:solidFill>
              </a:rPr>
              <a:t>Солнце обжигается,</a:t>
            </a:r>
          </a:p>
          <a:p>
            <a:r>
              <a:rPr lang="ru-RU" sz="2400" b="1" dirty="0" smtClean="0">
                <a:ln>
                  <a:solidFill>
                    <a:srgbClr val="996600"/>
                  </a:solidFill>
                </a:ln>
                <a:solidFill>
                  <a:srgbClr val="FFC000"/>
                </a:solidFill>
              </a:rPr>
              <a:t>От жары все маются,</a:t>
            </a:r>
          </a:p>
          <a:p>
            <a:r>
              <a:rPr lang="ru-RU" sz="2400" b="1" dirty="0" smtClean="0">
                <a:ln>
                  <a:solidFill>
                    <a:srgbClr val="996600"/>
                  </a:solidFill>
                </a:ln>
                <a:solidFill>
                  <a:srgbClr val="FFC000"/>
                </a:solidFill>
              </a:rPr>
              <a:t>Что за месяц это</a:t>
            </a:r>
          </a:p>
          <a:p>
            <a:r>
              <a:rPr lang="ru-RU" sz="2400" b="1" dirty="0" smtClean="0">
                <a:ln>
                  <a:solidFill>
                    <a:srgbClr val="996600"/>
                  </a:solidFill>
                </a:ln>
                <a:solidFill>
                  <a:srgbClr val="FFC000"/>
                </a:solidFill>
              </a:rPr>
              <a:t>В середине лета? (Июль</a:t>
            </a:r>
            <a:r>
              <a:rPr lang="ru-RU" sz="2400" b="1" dirty="0" smtClean="0">
                <a:solidFill>
                  <a:srgbClr val="FFC000"/>
                </a:solidFill>
              </a:rPr>
              <a:t>)</a:t>
            </a:r>
          </a:p>
          <a:p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714876" y="4143380"/>
            <a:ext cx="42346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Ночь длиннее, день короче,</a:t>
            </a:r>
          </a:p>
          <a:p>
            <a:r>
              <a:rPr lang="ru-RU" sz="2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Дождь все чаще землю мочит,</a:t>
            </a:r>
          </a:p>
          <a:p>
            <a:r>
              <a:rPr lang="ru-RU" sz="2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Спеют яблоки и груши,</a:t>
            </a:r>
          </a:p>
          <a:p>
            <a:r>
              <a:rPr lang="ru-RU" sz="2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Варят ягоды и сушат -</a:t>
            </a:r>
          </a:p>
          <a:p>
            <a:r>
              <a:rPr lang="ru-RU" sz="2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Заготавливают впрок -</a:t>
            </a:r>
          </a:p>
          <a:p>
            <a:r>
              <a:rPr lang="ru-RU" sz="2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Скоро лету выйдет срок!</a:t>
            </a:r>
          </a:p>
          <a:p>
            <a:r>
              <a:rPr lang="ru-RU" sz="2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Что за месяц? Угадай,</a:t>
            </a:r>
          </a:p>
          <a:p>
            <a:r>
              <a:rPr lang="ru-RU" sz="2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А потом сентябрь встречай! (Август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878" y="1150919"/>
            <a:ext cx="142875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00034" y="1065052"/>
            <a:ext cx="2703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711109"/>
            <a:ext cx="32861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Helvetica Neue"/>
              </a:rPr>
              <a:t>Зеленеют луга,</a:t>
            </a:r>
          </a:p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Helvetica Neue"/>
              </a:rPr>
              <a:t>В небе - радуга-дуга.</a:t>
            </a:r>
          </a:p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Helvetica Neue"/>
              </a:rPr>
              <a:t>Солнцем озеро согрето:</a:t>
            </a:r>
          </a:p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Helvetica Neue"/>
              </a:rPr>
              <a:t>Всех зовёт купаться ...</a:t>
            </a:r>
          </a:p>
          <a:p>
            <a:endParaRPr lang="ru-RU" sz="2000" b="1" dirty="0">
              <a:solidFill>
                <a:schemeClr val="accent6">
                  <a:lumMod val="75000"/>
                </a:schemeClr>
              </a:solidFill>
              <a:latin typeface="Helvetica Neue"/>
            </a:endParaRPr>
          </a:p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Helvetica Neue"/>
              </a:rPr>
              <a:t>(Лето)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728" y="0"/>
            <a:ext cx="607223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>
                  <a:solidFill>
                    <a:srgbClr val="00B05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 ЛЕТО</a:t>
            </a:r>
            <a:r>
              <a:rPr lang="ru-RU" b="1" dirty="0"/>
              <a:t/>
            </a:r>
            <a:br>
              <a:rPr lang="ru-RU" b="1" dirty="0"/>
            </a:br>
            <a:r>
              <a:rPr lang="ru-RU" sz="2400" b="1" i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FF00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2400" b="1" i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FF00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endParaRPr lang="ru-RU" sz="2400" b="1" i="1" dirty="0" smtClean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rgbClr val="FF00FF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28860" y="857232"/>
            <a:ext cx="559952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10211"/>
                </a:solidFill>
                <a:latin typeface="Comic Sans MS" pitchFamily="66" charset="0"/>
              </a:rPr>
              <a:t>               </a:t>
            </a: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Если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дует ветер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Теплый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, хоть и с </a:t>
            </a: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севера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,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Если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луг — в ромашках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И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комочках клевера,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Бабочки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и пчелы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Над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цветами кружатся,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И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осколком неба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Голубеет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лужица,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И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ребячья кожица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Словно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шоколадка…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Если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от клубники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Заалела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грядка —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Верная </a:t>
            </a:r>
            <a: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  <a:t>примета:</a:t>
            </a:r>
            <a:br>
              <a:rPr lang="ru-RU" sz="2400" b="1" dirty="0">
                <a:solidFill>
                  <a:srgbClr val="F28500"/>
                </a:solidFill>
                <a:latin typeface="Comic Sans MS" pitchFamily="66" charset="0"/>
              </a:rPr>
            </a:br>
            <a:r>
              <a:rPr lang="ru-RU" sz="2400" b="1" dirty="0" smtClean="0">
                <a:solidFill>
                  <a:srgbClr val="F28500"/>
                </a:solidFill>
                <a:latin typeface="Comic Sans MS" pitchFamily="66" charset="0"/>
              </a:rPr>
              <a:t>          Наступило       </a:t>
            </a:r>
            <a:r>
              <a:rPr lang="ru-RU" sz="3200" b="1" dirty="0" smtClean="0">
                <a:solidFill>
                  <a:srgbClr val="FD494D"/>
                </a:solidFill>
                <a:latin typeface="Comic Sans MS" pitchFamily="66" charset="0"/>
              </a:rPr>
              <a:t>лето!!!</a:t>
            </a:r>
            <a:endParaRPr lang="ru-RU" sz="3200" b="1" dirty="0">
              <a:solidFill>
                <a:srgbClr val="FD494D"/>
              </a:solidFill>
              <a:latin typeface="Comic Sans MS" pitchFamily="66" charset="0"/>
            </a:endParaRPr>
          </a:p>
        </p:txBody>
      </p:sp>
      <p:pic>
        <p:nvPicPr>
          <p:cNvPr id="7170" name="Picture 2" descr="https://ds02.infourok.ru/uploads/ex/09bd/000637c4-911d68b2/hello_html_m74a46a6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858" y="830996"/>
            <a:ext cx="3408313" cy="5190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1500174"/>
            <a:ext cx="278608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За весной следует лето.</a:t>
            </a:r>
          </a:p>
          <a:p>
            <a:r>
              <a:rPr lang="ru-RU" sz="24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Летом всюду кипит жизнь.</a:t>
            </a:r>
          </a:p>
          <a:p>
            <a:r>
              <a:rPr lang="ru-RU" sz="24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Небо - ярко – </a:t>
            </a:r>
            <a:r>
              <a:rPr lang="ru-RU" sz="2400" b="1" dirty="0" err="1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голубое</a:t>
            </a:r>
            <a:r>
              <a:rPr lang="ru-RU" sz="24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r>
              <a:rPr lang="ru-RU" sz="24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Солнце светит ,под</a:t>
            </a:r>
          </a:p>
          <a:p>
            <a:r>
              <a:rPr lang="ru-RU" sz="24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его жаркими лучами</a:t>
            </a:r>
          </a:p>
          <a:p>
            <a:r>
              <a:rPr lang="ru-RU" sz="2400" b="1" dirty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р</a:t>
            </a:r>
            <a:r>
              <a:rPr lang="ru-RU" sz="24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аспускаются цветы, зреют ягоды.</a:t>
            </a:r>
          </a:p>
          <a:p>
            <a:endParaRPr lang="ru-RU" dirty="0">
              <a:solidFill>
                <a:schemeClr val="tx2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196752"/>
            <a:ext cx="4539604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500042"/>
            <a:ext cx="778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>
                  <a:solidFill>
                    <a:srgbClr val="FFFF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Природа вся оживает: цветут цветы, поют птицы</a:t>
            </a:r>
            <a:endParaRPr lang="ru-RU" sz="2800" b="1" dirty="0">
              <a:ln>
                <a:solidFill>
                  <a:srgbClr val="FFFF00"/>
                </a:solidFill>
              </a:ln>
              <a:solidFill>
                <a:schemeClr val="accent6">
                  <a:lumMod val="7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0" name="Picture 2" descr="https://w-dog.ru/wallpapers/13/15/5148805432802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498605"/>
            <a:ext cx="5472608" cy="443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285728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>
                  <a:solidFill>
                    <a:srgbClr val="FF0000"/>
                  </a:solidFill>
                </a:ln>
                <a:solidFill>
                  <a:srgbClr val="FF00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У животных  появляются детеныши</a:t>
            </a:r>
            <a:endParaRPr lang="ru-RU" sz="3600" b="1" dirty="0">
              <a:ln>
                <a:solidFill>
                  <a:srgbClr val="FF0000"/>
                </a:solidFill>
              </a:ln>
              <a:solidFill>
                <a:srgbClr val="FF00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6056"/>
            <a:ext cx="6768751" cy="431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364" y="285728"/>
            <a:ext cx="35004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Июнь</a:t>
            </a:r>
            <a:endParaRPr lang="ru-RU" sz="9600" b="1" dirty="0">
              <a:ln>
                <a:solidFill>
                  <a:srgbClr val="FF0000"/>
                </a:solidFill>
              </a:ln>
              <a:solidFill>
                <a:srgbClr val="FFC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857752" y="1571612"/>
            <a:ext cx="4038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36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 Июнь </a:t>
            </a: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Т. </a:t>
            </a:r>
            <a:r>
              <a:rPr lang="ru-RU" sz="3600" b="1" dirty="0" err="1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Керстен</a:t>
            </a: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ru-RU" sz="3600" b="1" dirty="0" smtClean="0">
              <a:ln>
                <a:solidFill>
                  <a:srgbClr val="FF0000"/>
                </a:solidFill>
              </a:ln>
              <a:solidFill>
                <a:schemeClr val="accent6">
                  <a:lumMod val="7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sz="31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Настал </a:t>
            </a:r>
            <a:r>
              <a:rPr lang="ru-RU" sz="3100" b="1" dirty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июнь — начало лета. </a:t>
            </a:r>
            <a:r>
              <a:rPr lang="ru-RU" sz="3100" b="1" dirty="0" smtClean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Его </a:t>
            </a:r>
            <a:r>
              <a:rPr lang="ru-RU" sz="3100" b="1" dirty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мы ждали целый год. Всё, тёплым солнышком согрето, Благоухает и цветёт. Деревья вновь позеленели. Их новый радует наряд. И только сосенки да ели Отводят свой колючий взгляд.</a:t>
            </a:r>
          </a:p>
          <a:p>
            <a:pPr>
              <a:buNone/>
            </a:pPr>
            <a:endParaRPr lang="ru-RU" sz="3600" b="1" dirty="0">
              <a:ln>
                <a:solidFill>
                  <a:srgbClr val="FF0000"/>
                </a:solidFill>
              </a:ln>
              <a:solidFill>
                <a:schemeClr val="accent6">
                  <a:lumMod val="7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4536504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14356"/>
            <a:ext cx="49292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FF00FF"/>
                  </a:solidFill>
                </a:ln>
                <a:solidFill>
                  <a:srgbClr val="C00000"/>
                </a:solidFill>
              </a:rPr>
              <a:t>У птиц появляются</a:t>
            </a:r>
          </a:p>
          <a:p>
            <a:r>
              <a:rPr lang="ru-RU" sz="3600" b="1" dirty="0">
                <a:ln>
                  <a:solidFill>
                    <a:srgbClr val="FF00FF"/>
                  </a:solidFill>
                </a:ln>
                <a:solidFill>
                  <a:srgbClr val="C00000"/>
                </a:solidFill>
              </a:rPr>
              <a:t> </a:t>
            </a:r>
            <a:r>
              <a:rPr lang="ru-RU" sz="3600" b="1" dirty="0" smtClean="0">
                <a:ln>
                  <a:solidFill>
                    <a:srgbClr val="FF00FF"/>
                  </a:solidFill>
                </a:ln>
                <a:solidFill>
                  <a:srgbClr val="C00000"/>
                </a:solidFill>
              </a:rPr>
              <a:t>           </a:t>
            </a:r>
            <a:r>
              <a:rPr lang="ru-RU" sz="3600" b="1" dirty="0">
                <a:ln>
                  <a:solidFill>
                    <a:srgbClr val="FF00FF"/>
                  </a:solidFill>
                </a:ln>
                <a:solidFill>
                  <a:srgbClr val="C00000"/>
                </a:solidFill>
              </a:rPr>
              <a:t>птенцы</a:t>
            </a:r>
          </a:p>
          <a:p>
            <a:endParaRPr lang="ru-RU" sz="3600" b="1" dirty="0">
              <a:ln>
                <a:solidFill>
                  <a:srgbClr val="FF00FF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2066" y="3786190"/>
            <a:ext cx="38924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FFFF00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У животных появляются детеныши</a:t>
            </a:r>
            <a:endParaRPr lang="ru-RU" sz="3600" b="1" dirty="0">
              <a:ln>
                <a:solidFill>
                  <a:srgbClr val="FFFF00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18042" y="714357"/>
            <a:ext cx="3863822" cy="3071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2138" y="1916832"/>
            <a:ext cx="4019862" cy="3623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5163" y="500042"/>
            <a:ext cx="37567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>
                  <a:solidFill>
                    <a:srgbClr val="FFFF00"/>
                  </a:solidFill>
                </a:ln>
                <a:solidFill>
                  <a:srgbClr val="996600"/>
                </a:solidFill>
              </a:rPr>
              <a:t>Над цветами  летают пчелки и собирают нектар, чтобы в сотах приготовить вкусный мед и поделиться им со всеми желающими.</a:t>
            </a:r>
            <a:endParaRPr lang="ru-RU" sz="2800" b="1" dirty="0">
              <a:ln>
                <a:solidFill>
                  <a:srgbClr val="FFFF00"/>
                </a:solidFill>
              </a:ln>
              <a:solidFill>
                <a:srgbClr val="9966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4214818"/>
            <a:ext cx="40005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Разноцветные бабочки порхают с цветка на цветок</a:t>
            </a:r>
            <a:endParaRPr lang="ru-RU" sz="36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5164" y="3356992"/>
            <a:ext cx="3756795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0043"/>
            <a:ext cx="3816424" cy="37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214290"/>
            <a:ext cx="6858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Июль</a:t>
            </a:r>
            <a:endParaRPr lang="ru-RU" sz="96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chemeClr val="accent6"/>
                </a:solidFill>
              </a:rPr>
              <a:t>Мир преобразился: Народились пташки, Луг принарядился В платье из ромашки! А средь сочной зелени, У лесной дорожки, Ягодки примерили Яркие одёжки! Солнце торжествует, Всех пьянит от света! Здесь июль пирует! Он – макушка лета! </a:t>
            </a:r>
            <a:r>
              <a:rPr lang="ru-RU" b="1" dirty="0" smtClean="0">
                <a:solidFill>
                  <a:schemeClr val="accent6"/>
                </a:solidFill>
              </a:rPr>
              <a:t>    (</a:t>
            </a:r>
            <a:r>
              <a:rPr lang="ru-RU" b="1" dirty="0">
                <a:solidFill>
                  <a:schemeClr val="accent6"/>
                </a:solidFill>
              </a:rPr>
              <a:t>Е. </a:t>
            </a:r>
            <a:r>
              <a:rPr lang="ru-RU" b="1" dirty="0" err="1">
                <a:solidFill>
                  <a:schemeClr val="accent6"/>
                </a:solidFill>
              </a:rPr>
              <a:t>Груданова</a:t>
            </a:r>
            <a:r>
              <a:rPr lang="ru-RU" b="1" dirty="0" smtClean="0">
                <a:solidFill>
                  <a:schemeClr val="accent6"/>
                </a:solidFill>
              </a:rPr>
              <a:t>)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7" y="1556793"/>
            <a:ext cx="4247901" cy="4608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448</Words>
  <Application>Microsoft Office PowerPoint</Application>
  <PresentationFormat>Экран (4:3)</PresentationFormat>
  <Paragraphs>71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Беседа о Лете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Антонина</dc:creator>
  <cp:lastModifiedBy>Кирикович</cp:lastModifiedBy>
  <cp:revision>68</cp:revision>
  <dcterms:created xsi:type="dcterms:W3CDTF">2014-05-10T08:26:16Z</dcterms:created>
  <dcterms:modified xsi:type="dcterms:W3CDTF">2020-05-25T03:52:48Z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989554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