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4" r:id="rId2"/>
    <p:sldId id="327" r:id="rId3"/>
    <p:sldId id="326" r:id="rId4"/>
    <p:sldId id="351" r:id="rId5"/>
    <p:sldId id="357" r:id="rId6"/>
    <p:sldId id="358" r:id="rId7"/>
    <p:sldId id="356" r:id="rId8"/>
    <p:sldId id="354" r:id="rId9"/>
    <p:sldId id="359" r:id="rId10"/>
    <p:sldId id="353" r:id="rId11"/>
    <p:sldId id="261" r:id="rId12"/>
    <p:sldId id="277" r:id="rId13"/>
    <p:sldId id="265" r:id="rId14"/>
    <p:sldId id="266" r:id="rId15"/>
    <p:sldId id="267" r:id="rId16"/>
    <p:sldId id="289" r:id="rId17"/>
    <p:sldId id="288" r:id="rId18"/>
    <p:sldId id="287" r:id="rId19"/>
    <p:sldId id="290" r:id="rId20"/>
    <p:sldId id="360" r:id="rId21"/>
    <p:sldId id="361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62" r:id="rId37"/>
    <p:sldId id="330" r:id="rId38"/>
    <p:sldId id="333" r:id="rId39"/>
    <p:sldId id="33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4EE4F8"/>
    <a:srgbClr val="660066"/>
    <a:srgbClr val="FF00FF"/>
    <a:srgbClr val="FF9900"/>
    <a:srgbClr val="00CC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40" autoAdjust="0"/>
  </p:normalViewPr>
  <p:slideViewPr>
    <p:cSldViewPr>
      <p:cViewPr varScale="1">
        <p:scale>
          <a:sx n="64" d="100"/>
          <a:sy n="64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341C12EE-838D-422F-BD67-94B391A66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097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EB9B-5E05-4763-ACC5-59E7EB0A4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29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D378-8282-4E99-9054-774674209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5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0786-EE88-4686-930B-91C9E784D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63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44A2-E0EE-4EC8-B1E5-3F0E63E74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66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37AF-62E1-48E7-AF51-694C78F72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2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CA56-19E1-44DE-9BE7-CC95A4C82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53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69A2E-00F5-4CFE-A599-9A488E000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53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408C-2C6C-4C9A-AF4E-7C998688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09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EDC2-A7E7-4DEF-9991-C6F9BDEE3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83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8475-8C12-47F7-A08A-B7D290B79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8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5AB07-6B9C-4C33-89AA-06D1EBD6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63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5F80-EC3F-47E2-A285-78D2DF10A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44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1EF7-5E53-4E38-AFA3-093982DC8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29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0A391-0F6A-4A74-9FBF-2BE48F2AC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76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02DB1EF-F62B-46AD-B93A-F59BE749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microsoft.com/office/2007/relationships/hdphoto" Target="../media/hdphoto15.wdp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38.png"/><Relationship Id="rId17" Type="http://schemas.microsoft.com/office/2007/relationships/hdphoto" Target="../media/hdphoto18.wdp"/><Relationship Id="rId2" Type="http://schemas.openxmlformats.org/officeDocument/2006/relationships/image" Target="../media/image45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0.wdp"/><Relationship Id="rId11" Type="http://schemas.openxmlformats.org/officeDocument/2006/relationships/image" Target="../media/image41.png"/><Relationship Id="rId5" Type="http://schemas.openxmlformats.org/officeDocument/2006/relationships/image" Target="../media/image44.png"/><Relationship Id="rId15" Type="http://schemas.microsoft.com/office/2007/relationships/hdphoto" Target="../media/hdphoto14.wdp"/><Relationship Id="rId10" Type="http://schemas.microsoft.com/office/2007/relationships/hdphoto" Target="../media/hdphoto16.wdp"/><Relationship Id="rId4" Type="http://schemas.microsoft.com/office/2007/relationships/hdphoto" Target="../media/hdphoto17.wdp"/><Relationship Id="rId9" Type="http://schemas.openxmlformats.org/officeDocument/2006/relationships/image" Target="../media/image39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13/05/03/3621" TargetMode="External"/><Relationship Id="rId2" Type="http://schemas.openxmlformats.org/officeDocument/2006/relationships/hyperlink" Target="http://mediasubs.ru/group/uploads/mi/mir-iskusstva-tvorchestva-i-krasotyi/image2/MTU2LWIwN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oxun.ge/uploads/posts/2011-05/1306177783_wallpaper-mania-281-2.jpg" TargetMode="External"/><Relationship Id="rId13" Type="http://schemas.openxmlformats.org/officeDocument/2006/relationships/hyperlink" Target="http://www.belvedor.com/images/product/SHF-006S_a_big.jpg" TargetMode="External"/><Relationship Id="rId18" Type="http://schemas.openxmlformats.org/officeDocument/2006/relationships/hyperlink" Target="http://img.viptrophy.com/2013/08/21/7430.jpg" TargetMode="External"/><Relationship Id="rId3" Type="http://schemas.openxmlformats.org/officeDocument/2006/relationships/hyperlink" Target="http://de.academic.ru/pictures/dewiki/73/Inachis_io_beentree_brok_2005.jpg" TargetMode="External"/><Relationship Id="rId21" Type="http://schemas.openxmlformats.org/officeDocument/2006/relationships/hyperlink" Target="http://www.nrk.cross-ipk.ru/body/pie/body/7/sshushreserve/6-5-9.jpg" TargetMode="External"/><Relationship Id="rId7" Type="http://schemas.openxmlformats.org/officeDocument/2006/relationships/hyperlink" Target="http://www.bizslovo.org/content/images/stories/torop/pavuk-sribl04.jpg" TargetMode="External"/><Relationship Id="rId12" Type="http://schemas.openxmlformats.org/officeDocument/2006/relationships/hyperlink" Target="http://uh.ru/files/a/1/2654/images/evropeiskii-zyablik.jpg" TargetMode="External"/><Relationship Id="rId17" Type="http://schemas.openxmlformats.org/officeDocument/2006/relationships/hyperlink" Target="http://img-fotki.yandex.ru/get/27/kat-karasik.3/0_16843_4167ce95_XL" TargetMode="External"/><Relationship Id="rId2" Type="http://schemas.openxmlformats.org/officeDocument/2006/relationships/hyperlink" Target="http://mediasubs.ru/group/uploads/mi/mir-iskusstva-tvorchestva-i-krasotyi/image2/MTU2LWIwN.jpg" TargetMode="External"/><Relationship Id="rId16" Type="http://schemas.openxmlformats.org/officeDocument/2006/relationships/hyperlink" Target="http://2.firepic.org/2/images/2012-10/25/b9dkyq8czf73.jpg" TargetMode="External"/><Relationship Id="rId20" Type="http://schemas.openxmlformats.org/officeDocument/2006/relationships/hyperlink" Target="http://ok.ya1.ru/uploads/posts/2008-01/1201560363_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roid.ru/_data/64/2009_07_08_045_Carabus_Procrustes_coriaceus.jpg" TargetMode="External"/><Relationship Id="rId11" Type="http://schemas.openxmlformats.org/officeDocument/2006/relationships/hyperlink" Target="http://kalyan.at.ua/_pu/0/16525919.jpg" TargetMode="External"/><Relationship Id="rId5" Type="http://schemas.openxmlformats.org/officeDocument/2006/relationships/hyperlink" Target="http://pchelkin.org/uploads/posts/2012-08/1345660976_dsc211.jpg" TargetMode="External"/><Relationship Id="rId15" Type="http://schemas.openxmlformats.org/officeDocument/2006/relationships/hyperlink" Target="http://g.wieszjak.pl/p/_wspolne/pliki_infornext/138000/malina_138398.jpg" TargetMode="External"/><Relationship Id="rId10" Type="http://schemas.openxmlformats.org/officeDocument/2006/relationships/hyperlink" Target="http://kolyan.net/uploads/posts/2010-04/1272027799_307.jpg" TargetMode="External"/><Relationship Id="rId19" Type="http://schemas.openxmlformats.org/officeDocument/2006/relationships/hyperlink" Target="http://www.maximumwallhd.com/fonds-ecran-done/animaux/ecureuils/2048x1536_fond-ecran-animaux-ecureuils-001.jpg" TargetMode="External"/><Relationship Id="rId4" Type="http://schemas.openxmlformats.org/officeDocument/2006/relationships/hyperlink" Target="http://photo.a42.ru/photos/84766/16518.jpg" TargetMode="External"/><Relationship Id="rId9" Type="http://schemas.openxmlformats.org/officeDocument/2006/relationships/hyperlink" Target="http://bm.img.com.ua/berlin/storage/orig/0/c2/b47497d32bf21c2d0e57addf4b64ac20.jpg" TargetMode="External"/><Relationship Id="rId14" Type="http://schemas.openxmlformats.org/officeDocument/2006/relationships/hyperlink" Target="http://0.tqn.com/d/graphicssoft/1/0/h/A/5/psptubezdotcom_004.png" TargetMode="External"/><Relationship Id="rId22" Type="http://schemas.openxmlformats.org/officeDocument/2006/relationships/hyperlink" Target="http://slon.ru/images2/blog_photo_18/2013_08_02/fish_out/s4uka_Esox_lucius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scherweb.ch/fischlexikon/images/Kaulbarsch-04.jpg" TargetMode="External"/><Relationship Id="rId13" Type="http://schemas.openxmlformats.org/officeDocument/2006/relationships/hyperlink" Target="http://cdn.about.kz/images_store/image_716c5b6851b98f5095677c994faca72a41c1507d_800x600.jpg" TargetMode="External"/><Relationship Id="rId3" Type="http://schemas.openxmlformats.org/officeDocument/2006/relationships/hyperlink" Target="http://img2.board.com.ua/a/2000604049/wm/1-ryiboposadochnyij-material.jpeg" TargetMode="External"/><Relationship Id="rId7" Type="http://schemas.openxmlformats.org/officeDocument/2006/relationships/hyperlink" Target="http://img.webme.com/pic/y/yesilozbeldesi/31340_ilan_1_kck.jpg" TargetMode="External"/><Relationship Id="rId12" Type="http://schemas.openxmlformats.org/officeDocument/2006/relationships/hyperlink" Target="http://st.gdefon.com/wallpapers_original/wallpapers/509755_los_soxatyj_les_1920x1200_(www.GdeFon.ru).jpg" TargetMode="External"/><Relationship Id="rId2" Type="http://schemas.openxmlformats.org/officeDocument/2006/relationships/hyperlink" Target="http://www.salata.ge/wp-content/uploads/2012/09/dabalkaloriulikarasi.jpg" TargetMode="External"/><Relationship Id="rId16" Type="http://schemas.openxmlformats.org/officeDocument/2006/relationships/hyperlink" Target="http://ocenil.ru/photos/kristall-swarovski-rossiya-kart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lerl.noaa.gov/pubs/photogallery/Fish/images/1042.jpg" TargetMode="External"/><Relationship Id="rId11" Type="http://schemas.openxmlformats.org/officeDocument/2006/relationships/hyperlink" Target="http://akvaflora.ucoz.ru/_si/0/85602092.jpg" TargetMode="External"/><Relationship Id="rId5" Type="http://schemas.openxmlformats.org/officeDocument/2006/relationships/hyperlink" Target="http://agronavt.com/wp-content/uploads/wpclassifieds/2013/09/28/76097-1.jpg" TargetMode="External"/><Relationship Id="rId15" Type="http://schemas.openxmlformats.org/officeDocument/2006/relationships/hyperlink" Target="http://oboi-na.ru/files/2011/03/05/oboi-na.ru_20110305_005.jpg" TargetMode="External"/><Relationship Id="rId10" Type="http://schemas.openxmlformats.org/officeDocument/2006/relationships/hyperlink" Target="http://www.asi.org.ru/wp-content/uploads/2013/10/vayva-390x244.jpg" TargetMode="External"/><Relationship Id="rId4" Type="http://schemas.openxmlformats.org/officeDocument/2006/relationships/hyperlink" Target="http://www.vacanteindeltadunarii.eu/sites/default/files/articole/images/rosioara.jpg" TargetMode="External"/><Relationship Id="rId9" Type="http://schemas.openxmlformats.org/officeDocument/2006/relationships/hyperlink" Target="http://www.rybalka.ru/sites/default/files/09.05/fish/main/1381-532.jpg?1241532303" TargetMode="External"/><Relationship Id="rId14" Type="http://schemas.openxmlformats.org/officeDocument/2006/relationships/hyperlink" Target="http://kak.znate.ru/pars_docs/refs/24/23443/23443-29_1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Знай и люби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природу родного края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96" b="17817"/>
          <a:stretch/>
        </p:blipFill>
        <p:spPr bwMode="auto">
          <a:xfrm>
            <a:off x="395536" y="1869743"/>
            <a:ext cx="8244408" cy="46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69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1733148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32993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</a:p>
        </p:txBody>
      </p:sp>
      <p:sp>
        <p:nvSpPr>
          <p:cNvPr id="27659" name="WordArt 20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1728788" cy="295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бабочка</a:t>
            </a:r>
          </a:p>
        </p:txBody>
      </p:sp>
      <p:sp>
        <p:nvSpPr>
          <p:cNvPr id="27660" name="WordArt 21"/>
          <p:cNvSpPr>
            <a:spLocks noChangeArrowheads="1" noChangeShapeType="1" noTextEdit="1"/>
          </p:cNvSpPr>
          <p:nvPr/>
        </p:nvSpPr>
        <p:spPr bwMode="auto">
          <a:xfrm>
            <a:off x="2627313" y="3213100"/>
            <a:ext cx="1944687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божья</a:t>
            </a:r>
          </a:p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коровка</a:t>
            </a:r>
          </a:p>
        </p:txBody>
      </p:sp>
      <p:sp>
        <p:nvSpPr>
          <p:cNvPr id="27661" name="WordArt 23"/>
          <p:cNvSpPr>
            <a:spLocks noChangeArrowheads="1" noChangeShapeType="1" noTextEdit="1"/>
          </p:cNvSpPr>
          <p:nvPr/>
        </p:nvSpPr>
        <p:spPr bwMode="auto">
          <a:xfrm>
            <a:off x="5076825" y="3284538"/>
            <a:ext cx="1368425" cy="2159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пчела</a:t>
            </a:r>
          </a:p>
        </p:txBody>
      </p:sp>
      <p:sp>
        <p:nvSpPr>
          <p:cNvPr id="27662" name="WordArt 24"/>
          <p:cNvSpPr>
            <a:spLocks noChangeArrowheads="1" noChangeShapeType="1" noTextEdit="1"/>
          </p:cNvSpPr>
          <p:nvPr/>
        </p:nvSpPr>
        <p:spPr bwMode="auto">
          <a:xfrm>
            <a:off x="6948488" y="3284538"/>
            <a:ext cx="1871662" cy="295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жужелица</a:t>
            </a:r>
          </a:p>
        </p:txBody>
      </p:sp>
      <p:sp>
        <p:nvSpPr>
          <p:cNvPr id="27663" name="WordArt 25"/>
          <p:cNvSpPr>
            <a:spLocks noChangeArrowheads="1" noChangeShapeType="1" noTextEdit="1"/>
          </p:cNvSpPr>
          <p:nvPr/>
        </p:nvSpPr>
        <p:spPr bwMode="auto">
          <a:xfrm>
            <a:off x="546254" y="5991993"/>
            <a:ext cx="1152525" cy="295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паук</a:t>
            </a:r>
          </a:p>
        </p:txBody>
      </p:sp>
      <p:sp>
        <p:nvSpPr>
          <p:cNvPr id="27664" name="WordArt 26"/>
          <p:cNvSpPr>
            <a:spLocks noChangeArrowheads="1" noChangeShapeType="1" noTextEdit="1"/>
          </p:cNvSpPr>
          <p:nvPr/>
        </p:nvSpPr>
        <p:spPr bwMode="auto">
          <a:xfrm>
            <a:off x="2700338" y="5949950"/>
            <a:ext cx="1800225" cy="295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кузнечик</a:t>
            </a:r>
          </a:p>
        </p:txBody>
      </p:sp>
      <p:sp>
        <p:nvSpPr>
          <p:cNvPr id="27665" name="WordArt 27"/>
          <p:cNvSpPr>
            <a:spLocks noChangeArrowheads="1" noChangeShapeType="1" noTextEdit="1"/>
          </p:cNvSpPr>
          <p:nvPr/>
        </p:nvSpPr>
        <p:spPr bwMode="auto">
          <a:xfrm>
            <a:off x="5219700" y="5949949"/>
            <a:ext cx="936625" cy="295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муха</a:t>
            </a:r>
          </a:p>
        </p:txBody>
      </p:sp>
      <p:sp>
        <p:nvSpPr>
          <p:cNvPr id="27666" name="WordArt 28"/>
          <p:cNvSpPr>
            <a:spLocks noChangeArrowheads="1" noChangeShapeType="1" noTextEdit="1"/>
          </p:cNvSpPr>
          <p:nvPr/>
        </p:nvSpPr>
        <p:spPr bwMode="auto">
          <a:xfrm>
            <a:off x="7139454" y="5941551"/>
            <a:ext cx="1582738" cy="295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2060"/>
                </a:solidFill>
                <a:latin typeface="Times New Roman"/>
                <a:cs typeface="Times New Roman"/>
              </a:rPr>
              <a:t>стрекоза</a:t>
            </a:r>
          </a:p>
        </p:txBody>
      </p:sp>
      <p:pic>
        <p:nvPicPr>
          <p:cNvPr id="27670" name="Picture 22" descr="http://faceimagens.com/imagens/borboletas/681885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9" y="1487026"/>
            <a:ext cx="2109244" cy="1581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2" name="Picture 24" descr="http://cs411526.userapi.com/v411526677/5b0a/gvnadpmP6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487026"/>
            <a:ext cx="2123399" cy="1581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4" name="Picture 26" descr="http://hronika.info/uploads/posts/2013-04/1367095440_pchely-vymiraj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03" y="1487026"/>
            <a:ext cx="1991107" cy="1615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6" name="Picture 28" descr="http://macroclub.ru/gallery/_data/_comfiles/02/thumb200_2009_07_08_045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55"/>
          <a:stretch/>
        </p:blipFill>
        <p:spPr bwMode="auto">
          <a:xfrm>
            <a:off x="6909971" y="1487026"/>
            <a:ext cx="2041705" cy="1581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0" name="Picture 32" descr="http://www.belgeselizle.com/wp-content/can-orumcekler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5" y="4277247"/>
            <a:ext cx="1981544" cy="1585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2" name="Picture 34" descr="http://www.hdwallpaperstock.eu/thumbs/grasshopper_on_a_yellow_flower-t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50" t="5303" r="12966" b="7544"/>
          <a:stretch/>
        </p:blipFill>
        <p:spPr bwMode="auto">
          <a:xfrm>
            <a:off x="2457054" y="4274302"/>
            <a:ext cx="2043509" cy="1588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4" name="Picture 36" descr="http://bm.img.com.ua/nxs281/berlin/storage/300x200/0/c2/b47497d32bf21c2d0e57addf4b64ac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386"/>
          <a:stretch/>
        </p:blipFill>
        <p:spPr bwMode="auto">
          <a:xfrm>
            <a:off x="4737069" y="4336701"/>
            <a:ext cx="2010342" cy="1547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6" name="Picture 38" descr="http://cs402724.userapi.com/v402724800/19f5/2KVD2kExn4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013"/>
          <a:stretch/>
        </p:blipFill>
        <p:spPr bwMode="auto">
          <a:xfrm>
            <a:off x="6909971" y="4336702"/>
            <a:ext cx="2041705" cy="1525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6"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ребус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</a:t>
            </a: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,,,</a:t>
            </a: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ИК</a:t>
            </a:r>
          </a:p>
        </p:txBody>
      </p:sp>
      <p:pic>
        <p:nvPicPr>
          <p:cNvPr id="32779" name="Picture 11" descr="http://media.moyareklama.ru/afisha/af_att_3406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10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49" y="2420886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5" name="Picture 17" descr="http://uh.ru/files/a/1/2654/images/evropeiskii-zyabl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45561" cy="4846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3203848" y="5500867"/>
            <a:ext cx="3223940" cy="7521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0000"/>
                </a:solidFill>
              </a:rPr>
              <a:t>зяблик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dirty="0" smtClean="0">
                <a:solidFill>
                  <a:srgbClr val="FFFF00"/>
                </a:solidFill>
              </a:rPr>
              <a:t>     </a:t>
            </a:r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ребус</a:t>
            </a:r>
          </a:p>
        </p:txBody>
      </p:sp>
      <p:sp>
        <p:nvSpPr>
          <p:cNvPr id="34821" name="WordArt 20"/>
          <p:cNvSpPr>
            <a:spLocks noChangeArrowheads="1" noChangeShapeType="1" noTextEdit="1"/>
          </p:cNvSpPr>
          <p:nvPr/>
        </p:nvSpPr>
        <p:spPr bwMode="auto">
          <a:xfrm>
            <a:off x="4284663" y="2420938"/>
            <a:ext cx="431800" cy="59531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,,</a:t>
            </a:r>
          </a:p>
        </p:txBody>
      </p:sp>
      <p:sp>
        <p:nvSpPr>
          <p:cNvPr id="34822" name="WordArt 21"/>
          <p:cNvSpPr>
            <a:spLocks noChangeArrowheads="1" noChangeShapeType="1" noTextEdit="1"/>
          </p:cNvSpPr>
          <p:nvPr/>
        </p:nvSpPr>
        <p:spPr bwMode="auto">
          <a:xfrm>
            <a:off x="5711952" y="5337969"/>
            <a:ext cx="1706563" cy="79216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2,1,3</a:t>
            </a:r>
            <a:endParaRPr lang="ru-RU" sz="2800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4824" name="Picture 8" descr="http://www.belvedor.com/images/product/SHF-006S_a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125" l="313" r="9906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0" y="1663700"/>
            <a:ext cx="3313111" cy="3313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http://cs302503.vkontakte.ru/u15994604/-14/x_0ddd5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815" b="100000" l="271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93" y="1663700"/>
            <a:ext cx="2163875" cy="3541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http://www.thewesternisles.co.uk/Assets/Images/rarebirds/bird-sightings-goldcre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2009"/>
            <a:ext cx="6402905" cy="4914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3203848" y="5714064"/>
            <a:ext cx="3223940" cy="7521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0000"/>
                </a:solidFill>
              </a:rPr>
              <a:t>королёк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ребус</a:t>
            </a:r>
          </a:p>
        </p:txBody>
      </p:sp>
      <p:sp>
        <p:nvSpPr>
          <p:cNvPr id="36871" name="WordArt 20"/>
          <p:cNvSpPr>
            <a:spLocks noChangeArrowheads="1" noChangeShapeType="1" noTextEdit="1"/>
          </p:cNvSpPr>
          <p:nvPr/>
        </p:nvSpPr>
        <p:spPr bwMode="auto">
          <a:xfrm>
            <a:off x="2029139" y="2342433"/>
            <a:ext cx="287337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4" name="WordArt 26"/>
          <p:cNvSpPr>
            <a:spLocks noChangeArrowheads="1" noChangeShapeType="1" noTextEdit="1"/>
          </p:cNvSpPr>
          <p:nvPr/>
        </p:nvSpPr>
        <p:spPr bwMode="auto">
          <a:xfrm>
            <a:off x="8459788" y="2781300"/>
            <a:ext cx="215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6876" name="Picture 12" descr="http://img18.slando.ru/images_slandoru/104076883_3_261x203_malina-sadovye-rasteni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93" r="8951"/>
          <a:stretch/>
        </p:blipFill>
        <p:spPr bwMode="auto">
          <a:xfrm>
            <a:off x="467544" y="2023858"/>
            <a:ext cx="2503548" cy="252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2627908" y="2032461"/>
            <a:ext cx="215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pic>
        <p:nvPicPr>
          <p:cNvPr id="36878" name="Picture 14" descr="http://matizclub.net/uploads/profile/photo-698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557"/>
          <a:stretch/>
        </p:blipFill>
        <p:spPr bwMode="auto">
          <a:xfrm>
            <a:off x="3355747" y="1688684"/>
            <a:ext cx="2058422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http://abyssdivecenter.files.wordpress.com/2011/04/southernstingray.jpg?w=300&amp;h=2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860133"/>
            <a:ext cx="2857500" cy="2686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5811634" y="1859456"/>
            <a:ext cx="215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8379697" y="1920020"/>
            <a:ext cx="215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0" name="WordArt 22"/>
          <p:cNvSpPr>
            <a:spLocks noChangeArrowheads="1" noChangeShapeType="1" noTextEdit="1"/>
          </p:cNvSpPr>
          <p:nvPr/>
        </p:nvSpPr>
        <p:spPr bwMode="auto">
          <a:xfrm>
            <a:off x="3427929" y="1818558"/>
            <a:ext cx="215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1" name="WordArt 22"/>
          <p:cNvSpPr>
            <a:spLocks noChangeArrowheads="1" noChangeShapeType="1" noTextEdit="1"/>
          </p:cNvSpPr>
          <p:nvPr/>
        </p:nvSpPr>
        <p:spPr bwMode="auto">
          <a:xfrm>
            <a:off x="4982369" y="1846908"/>
            <a:ext cx="215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</a:p>
        </p:txBody>
      </p:sp>
      <p:pic>
        <p:nvPicPr>
          <p:cNvPr id="36884" name="Picture 20" descr="http://img-fotki.yandex.ru/get/27/kat-karasik.3/0_16843_4167ce95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21" b="4603"/>
          <a:stretch/>
        </p:blipFill>
        <p:spPr bwMode="auto">
          <a:xfrm>
            <a:off x="460607" y="1408439"/>
            <a:ext cx="8247651" cy="4828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3203848" y="5485135"/>
            <a:ext cx="3223940" cy="7521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0000"/>
                </a:solidFill>
              </a:rPr>
              <a:t>малиновка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Поменяй букву и получи название животного</a:t>
            </a:r>
            <a:endParaRPr lang="ru-RU" alt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FF00"/>
                </a:solidFill>
              </a:rPr>
              <a:t>Поменяй букву и получи название животного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Липа				</a:t>
            </a:r>
          </a:p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Лоск				</a:t>
            </a:r>
          </a:p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Высь				</a:t>
            </a:r>
          </a:p>
          <a:p>
            <a:pPr eaLnBrk="1" hangingPunct="1"/>
            <a:endParaRPr lang="ru-RU" altLang="ru-RU" sz="6000" dirty="0" smtClean="0">
              <a:solidFill>
                <a:schemeClr val="accent2"/>
              </a:solidFill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FFFF00"/>
                </a:solidFill>
              </a:rPr>
              <a:t>Поменяй букву и получи название животного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Лиса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</a:t>
            </a:r>
          </a:p>
          <a:p>
            <a:pPr eaLnBrk="1" hangingPunct="1"/>
            <a:endParaRPr lang="ru-RU" altLang="ru-RU" sz="6000" smtClean="0">
              <a:solidFill>
                <a:schemeClr val="accent2"/>
              </a:solidFill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Поменяй букву и получи название животного</a:t>
            </a:r>
            <a:endParaRPr lang="ru-RU" alt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Липа				Лиса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Лоск				Лось</a:t>
            </a:r>
          </a:p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accent2"/>
                </a:solidFill>
              </a:rPr>
              <a:t>  Высь				</a:t>
            </a:r>
          </a:p>
          <a:p>
            <a:pPr eaLnBrk="1" hangingPunct="1"/>
            <a:endParaRPr lang="ru-RU" altLang="ru-RU" sz="6000" smtClean="0">
              <a:solidFill>
                <a:schemeClr val="accent2"/>
              </a:solidFill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Поменяй букву и получи название животного</a:t>
            </a:r>
            <a:endParaRPr lang="ru-RU" alt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Полк 				Волк       </a:t>
            </a:r>
          </a:p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Липа				Лиса</a:t>
            </a:r>
          </a:p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Лоск				Лось</a:t>
            </a:r>
          </a:p>
          <a:p>
            <a:pPr eaLnBrk="1" hangingPunct="1">
              <a:buFontTx/>
              <a:buNone/>
            </a:pPr>
            <a:r>
              <a:rPr lang="ru-RU" altLang="ru-RU" sz="6000" dirty="0" smtClean="0">
                <a:solidFill>
                  <a:schemeClr val="accent2"/>
                </a:solidFill>
              </a:rPr>
              <a:t>  Высь				Рысь</a:t>
            </a:r>
          </a:p>
          <a:p>
            <a:pPr eaLnBrk="1" hangingPunct="1"/>
            <a:endParaRPr lang="ru-RU" altLang="ru-RU" sz="6000" dirty="0" smtClean="0">
              <a:solidFill>
                <a:schemeClr val="accent2"/>
              </a:solidFill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565525" y="19891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565525" y="3068638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563938" y="4221163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565525" y="5302250"/>
            <a:ext cx="1727200" cy="431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Угадай по листу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90116" name="Picture 4" descr="http://xameleon31.ru/pages/sub3_fotoprint/5_list/b/FL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49652"/>
            <a:ext cx="1656183" cy="1903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http://zhmak.info/uploads/posts/2011-03/1301593769_berez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43" t="12568" r="41300" b="5664"/>
          <a:stretch/>
        </p:blipFill>
        <p:spPr bwMode="auto">
          <a:xfrm>
            <a:off x="251520" y="1025176"/>
            <a:ext cx="1448611" cy="185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http://bilki.bg/userfiles/productimages/product_2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9230" y="1282489"/>
            <a:ext cx="1888725" cy="141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http://davefarmersblog.files.wordpress.com/2011/12/a-live-oak-leaf-2.jpg?w=270&amp;h=3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82" y="1049652"/>
            <a:ext cx="1419622" cy="2019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http://www.hainaultforest.co.uk/Rowan%20lea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486486" cy="1758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6" name="Picture 14" descr="http://arghon.ru/catalog/_files/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32" y="4437112"/>
            <a:ext cx="1758490" cy="1758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8" name="Picture 16" descr="http://img1.liveinternet.ru/images/attach/c/0/34/484/34484686_List_kali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9" y="4523512"/>
            <a:ext cx="1512168" cy="1707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990426" y="3211481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рябина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007718" y="3140187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калина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030881" y="3832811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клён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630725" y="3832811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дуб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467388" y="3440081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осина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95974" y="3149644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липа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58928" y="3814192"/>
            <a:ext cx="1359701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</a:rPr>
              <a:t>берёза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577" y="24198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397" y="24734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3311" y="24790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1650" y="25900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4234" y="57083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4077" y="57394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7923" y="5750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25767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8973E-6 L 0.53507 -0.05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48264 0.418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066 -0.134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28073 0.38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3541 -0.18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44098 0.440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39132 -0.186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124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kern="0" dirty="0">
                <a:solidFill>
                  <a:srgbClr val="FFFF00"/>
                </a:solidFill>
                <a:cs typeface="Times New Roman" panose="02020603050405020304" pitchFamily="18" charset="0"/>
              </a:rPr>
              <a:t>Кто где живет?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179512" y="5398368"/>
            <a:ext cx="2274878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берлога</a:t>
            </a:r>
          </a:p>
        </p:txBody>
      </p:sp>
      <p:sp>
        <p:nvSpPr>
          <p:cNvPr id="29" name="Овал 28"/>
          <p:cNvSpPr/>
          <p:nvPr/>
        </p:nvSpPr>
        <p:spPr bwMode="auto">
          <a:xfrm>
            <a:off x="2628389" y="5493803"/>
            <a:ext cx="2077203" cy="7235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</a:rPr>
              <a:t>хатка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4867440" y="5493803"/>
            <a:ext cx="2053101" cy="72392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</a:rPr>
              <a:t>дупло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6976963" y="5588841"/>
            <a:ext cx="2016224" cy="72392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нора</a:t>
            </a:r>
          </a:p>
        </p:txBody>
      </p:sp>
      <p:pic>
        <p:nvPicPr>
          <p:cNvPr id="32" name="Picture 2" descr="http://img.viptrophy.com/2013/08/21/74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83" t="13779" r="13974"/>
          <a:stretch/>
        </p:blipFill>
        <p:spPr bwMode="auto">
          <a:xfrm>
            <a:off x="179512" y="1484784"/>
            <a:ext cx="2448877" cy="196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cs407429.userapi.com/v407429251/cb/ybYdb2ICa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490"/>
          <a:stretch/>
        </p:blipFill>
        <p:spPr bwMode="auto">
          <a:xfrm>
            <a:off x="2825943" y="1509498"/>
            <a:ext cx="1903924" cy="1996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news.astv.ru/files/news/imagecache/one_new/front/bury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32" r="18845"/>
          <a:stretch/>
        </p:blipFill>
        <p:spPr bwMode="auto">
          <a:xfrm>
            <a:off x="4983733" y="1509498"/>
            <a:ext cx="1936808" cy="2065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www.nrk.cross-ipk.ru/body/pie/body/7/sshushreserve/6-5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26" y="1484784"/>
            <a:ext cx="1767097" cy="2126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 стрелкой 35"/>
          <p:cNvCxnSpPr>
            <a:endCxn id="29" idx="0"/>
          </p:cNvCxnSpPr>
          <p:nvPr/>
        </p:nvCxnSpPr>
        <p:spPr bwMode="auto">
          <a:xfrm>
            <a:off x="1275559" y="3468736"/>
            <a:ext cx="2391432" cy="2025067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 flipH="1">
            <a:off x="1580359" y="3563774"/>
            <a:ext cx="4503809" cy="1834594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>
            <a:off x="7929036" y="3635507"/>
            <a:ext cx="48492" cy="1959851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>
            <a:off x="3819391" y="3506329"/>
            <a:ext cx="2391432" cy="2025067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72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43841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002060"/>
                </a:solidFill>
              </a:rPr>
              <a:t>Опасней всех она в реке,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Хитра, прожорлива, сильна,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Притом — такая злюка!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Конечно, </a:t>
            </a:r>
            <a:r>
              <a:rPr lang="ru-RU" sz="3600" dirty="0" smtClean="0">
                <a:solidFill>
                  <a:srgbClr val="002060"/>
                </a:solidFill>
              </a:rPr>
              <a:t>это…</a:t>
            </a:r>
            <a:endParaRPr lang="ru-RU" sz="3600" dirty="0">
              <a:solidFill>
                <a:srgbClr val="FF0000"/>
              </a:solidFill>
            </a:endParaRPr>
          </a:p>
          <a:p>
            <a:pPr lvl="0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" name="Picture 10" descr="http://lib.convdocs.org/pars_docs/refs/49/48404/48404_html_m2ff5b2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82" y="4221088"/>
            <a:ext cx="5920509" cy="1628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0" y="3068960"/>
            <a:ext cx="129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щука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3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60797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От зубастой щуки скрылся,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 зарослях он притаился.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Выплыл с тины серебрясь...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Как его зовут?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346723"/>
            <a:ext cx="161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карась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4" descr="http://klub-rybaka.ru/photo/360-50-1/787_karas-sil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32" y="4091585"/>
            <a:ext cx="4104456" cy="2736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86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5667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Он всеядный и большой,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Скрытый </a:t>
            </a:r>
            <a:r>
              <a:rPr lang="ru-RU" sz="3600" dirty="0" smtClean="0">
                <a:solidFill>
                  <a:srgbClr val="002060"/>
                </a:solidFill>
              </a:rPr>
              <a:t>жёлтой </a:t>
            </a:r>
            <a:r>
              <a:rPr lang="ru-RU" sz="3600" dirty="0">
                <a:solidFill>
                  <a:srgbClr val="002060"/>
                </a:solidFill>
              </a:rPr>
              <a:t>чешуёй.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Ил его любимый скарб...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Как зовут все рыбку?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2253" y="3393172"/>
            <a:ext cx="119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карп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Picture 8" descr="http://img2.board.com.ua/a/2000604049/wm/1-ryiboposadochnyij-materi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86" y="4252108"/>
            <a:ext cx="3718701" cy="2207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6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6524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Она похожа на плотву,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В иле копается на дну.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Глаз кровавый, дальнозорка...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Как зовётся?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5536" y="3333923"/>
            <a:ext cx="285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краснопёрка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12" descr="http://aktiv.3dn.ru/_fr/0/s9312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00" y="3274487"/>
            <a:ext cx="3865471" cy="3865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26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49123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 омуте речном </a:t>
            </a:r>
            <a:r>
              <a:rPr lang="ru-RU" sz="3600" dirty="0" smtClean="0">
                <a:solidFill>
                  <a:srgbClr val="002060"/>
                </a:solidFill>
              </a:rPr>
              <a:t>живёт</a:t>
            </a:r>
            <a:r>
              <a:rPr lang="ru-RU" sz="3600" dirty="0">
                <a:solidFill>
                  <a:srgbClr val="002060"/>
                </a:solidFill>
              </a:rPr>
              <a:t>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У него огромный рот,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Вы слыхали о таком?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Ну конечно,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3333923"/>
            <a:ext cx="92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Picture 20" descr="http://s010.radikal.ru/i314/1104/9c/6d1c7b95d5c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31" y="4149079"/>
            <a:ext cx="4405163" cy="2260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512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556" y="1268760"/>
            <a:ext cx="58321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На реке живёт один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Очень </a:t>
            </a:r>
            <a:r>
              <a:rPr lang="ru-RU" sz="3600" dirty="0">
                <a:solidFill>
                  <a:srgbClr val="002060"/>
                </a:solidFill>
              </a:rPr>
              <a:t>странный господин.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Между рыбами чудак,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Всё он делает не так: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В холода ему не спится,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Ищет, чем бы поживиться,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А в жару, как нелюдим,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Под корягой спит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5394" y="5146743"/>
            <a:ext cx="1525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налим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18" descr="http://www.wild-facts.com/wp-content/uploads/2012/02/Lota_lota_GLERL_1-300x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51106" y="3110564"/>
            <a:ext cx="4725792" cy="223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1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8840"/>
            <a:ext cx="4038600" cy="4525963"/>
          </a:xfrm>
        </p:spPr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73933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Он в речке демон из  шипов,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С защитой от щучьих клыков.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Он весь в колючках, не тревожь...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Как зовут все рыбку?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9195" y="3393172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ёрш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Picture 24" descr="http://www.ccff.co.uk/images/trips/2008/pic20080224-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94479"/>
            <a:ext cx="4573698" cy="228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36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8840"/>
            <a:ext cx="4038600" cy="4525963"/>
          </a:xfrm>
        </p:spPr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62770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Он, голым плавает в воде,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Живёт в песке, на самом дне.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Из него плохой гребец...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Как все зовут его?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9195" y="3393172"/>
            <a:ext cx="133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голец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26" descr="http://mestokleva.ru/uploads/posts/2010-07/1280559303901arktic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1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08" y="4000701"/>
            <a:ext cx="5466164" cy="2164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81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8840"/>
            <a:ext cx="4038600" cy="4525963"/>
          </a:xfrm>
        </p:spPr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2" descr="http://www.asi.org.ru/wp-content/uploads/2013/10/vayva-390x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5" y="1340768"/>
            <a:ext cx="8821273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aktiv.3dn.ru/_fr/0/s9312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114" y="1161772"/>
            <a:ext cx="2070378" cy="2070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://mestokleva.ru/uploads/posts/2010-07/1280559303901arktich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1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8" y="1453816"/>
            <a:ext cx="2381250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://www.ccff.co.uk/images/trips/2008/pic20080224-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05399"/>
            <a:ext cx="2381250" cy="119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g2.board.com.ua/a/2000604049/wm/1-ryiboposadochnyij-material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2820736"/>
            <a:ext cx="2712358" cy="1610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s010.radikal.ru/i314/1104/9c/6d1c7b95d5c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88324"/>
            <a:ext cx="3168352" cy="1625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klub-rybaka.ru/photo/360-50-1/787_karas-sil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9" y="2753436"/>
            <a:ext cx="2736304" cy="1824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lib.convdocs.org/pars_docs/refs/49/48404/48404_html_m2ff5b2cb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8090" y="2434873"/>
            <a:ext cx="3923915" cy="1079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www.wild-facts.com/wp-content/uploads/2012/02/Lota_lota_GLERL_1-300x14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90" y="4005064"/>
            <a:ext cx="3248402" cy="1537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77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581748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37660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</a:p>
        </p:txBody>
      </p:sp>
      <p:pic>
        <p:nvPicPr>
          <p:cNvPr id="12290" name="Picture 2" descr="http://www.fisher-land.ru/images/WikiFish/shuk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42" b="12192"/>
          <a:stretch/>
        </p:blipFill>
        <p:spPr bwMode="auto">
          <a:xfrm>
            <a:off x="827583" y="1340768"/>
            <a:ext cx="7504073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4442" y="5856941"/>
            <a:ext cx="345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«Рыбе – вода,…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0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4442" y="5856941"/>
            <a:ext cx="4496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«…птице – воздух,…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://www.zoovet.ru/pet/80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69" b="10296"/>
          <a:stretch/>
        </p:blipFill>
        <p:spPr bwMode="auto">
          <a:xfrm>
            <a:off x="539552" y="1340769"/>
            <a:ext cx="8001532" cy="440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8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5856940"/>
            <a:ext cx="384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ru-RU" sz="3600" dirty="0">
                <a:solidFill>
                  <a:srgbClr val="002060"/>
                </a:solidFill>
              </a:rPr>
              <a:t>зверю — лес</a:t>
            </a:r>
            <a:r>
              <a:rPr lang="ru-RU" sz="3600" dirty="0" smtClean="0">
                <a:solidFill>
                  <a:srgbClr val="002060"/>
                </a:solidFill>
              </a:rPr>
              <a:t>,...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www.brightwallpapers.ru/Uploads/30-5-2013/9029e90a-9e2b-488a-8f31-edf8fa4bdd97/thumb2-6a4579cb942e61174e6dc9b234c041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344816" cy="4593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92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5888267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…степи,...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img.dispute.az/uploads/monthly_04_2012/post-3364-0-55331500-1335644581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11" b="6260"/>
          <a:stretch/>
        </p:blipFill>
        <p:spPr bwMode="auto">
          <a:xfrm>
            <a:off x="611560" y="1321046"/>
            <a:ext cx="7776864" cy="4567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94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864" y="5888267"/>
            <a:ext cx="1923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…горы.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portadafb.com/wp-content/uploads/2012/04/portada-facebook-leopardo-nie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77" r="6030" b="3562"/>
          <a:stretch/>
        </p:blipFill>
        <p:spPr bwMode="auto">
          <a:xfrm>
            <a:off x="418934" y="1484784"/>
            <a:ext cx="8365096" cy="4172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61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9913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А </a:t>
            </a:r>
            <a:r>
              <a:rPr lang="ru-RU" sz="3600" dirty="0">
                <a:solidFill>
                  <a:srgbClr val="002060"/>
                </a:solidFill>
              </a:rPr>
              <a:t>человеку нужна родина</a:t>
            </a:r>
            <a:r>
              <a:rPr lang="ru-RU" sz="3600" dirty="0" smtClean="0">
                <a:solidFill>
                  <a:srgbClr val="002060"/>
                </a:solidFill>
              </a:rPr>
              <a:t>.» </a:t>
            </a:r>
            <a:r>
              <a:rPr lang="ru-RU" sz="3600" i="1" dirty="0" err="1" smtClean="0">
                <a:solidFill>
                  <a:srgbClr val="FF0000"/>
                </a:solidFill>
              </a:rPr>
              <a:t>М.Пришвин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9464" name="Picture 8" descr="http://hq-wallpapers.ru/wallpapers/5/hq-wallpapers_ru_nature_22693_1024x7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48" b="13486"/>
          <a:stretch/>
        </p:blipFill>
        <p:spPr bwMode="auto">
          <a:xfrm>
            <a:off x="301261" y="980728"/>
            <a:ext cx="8541477" cy="5154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at-anat.ucoz.ru/_ld/0/70169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859" b="100000" l="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4" y="980728"/>
            <a:ext cx="7527710" cy="5010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07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112447"/>
            <a:ext cx="5153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Спасибо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9644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hlinkClick r:id="rId2"/>
              </a:rPr>
              <a:t>Интернет ресурсы: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</a:rPr>
              <a:t>А) Загадка </a:t>
            </a:r>
            <a:r>
              <a:rPr lang="ru-RU" sz="1800" dirty="0" smtClean="0">
                <a:solidFill>
                  <a:srgbClr val="000000"/>
                </a:solidFill>
              </a:rPr>
              <a:t>– Налим. Василий </a:t>
            </a:r>
            <a:r>
              <a:rPr lang="ru-RU" sz="1800" dirty="0" err="1">
                <a:solidFill>
                  <a:srgbClr val="000000"/>
                </a:solidFill>
              </a:rPr>
              <a:t>Пузырёв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srgbClr val="000000"/>
                </a:solidFill>
                <a:hlinkClick r:id="rId3"/>
              </a:rPr>
              <a:t>www.stihi.ru/2013/05/03/3621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Загадки </a:t>
            </a:r>
            <a:r>
              <a:rPr lang="ru-RU" sz="1800" dirty="0">
                <a:solidFill>
                  <a:srgbClr val="000000"/>
                </a:solidFill>
              </a:rPr>
              <a:t>для детей - О речных и озерных рыбах  Владимир-Георгий </a:t>
            </a:r>
            <a:r>
              <a:rPr lang="ru-RU" sz="1800" dirty="0" err="1">
                <a:solidFill>
                  <a:srgbClr val="000000"/>
                </a:solidFill>
              </a:rPr>
              <a:t>Ступников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2"/>
              </a:rPr>
              <a:t>http://www.stihi.ru/2012/10/05/11230</a:t>
            </a:r>
            <a:endParaRPr lang="ru-RU" sz="2000" dirty="0">
              <a:solidFill>
                <a:srgbClr val="002060"/>
              </a:solidFill>
              <a:hlinkClick r:id="rId2"/>
            </a:endParaRPr>
          </a:p>
          <a:p>
            <a:endParaRPr lang="ru-RU" sz="1800" dirty="0">
              <a:hlinkClick r:id="rId2"/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Б)Фотографии </a:t>
            </a:r>
            <a:r>
              <a:rPr lang="ru-RU" sz="1800" dirty="0">
                <a:solidFill>
                  <a:srgbClr val="000000"/>
                </a:solidFill>
              </a:rPr>
              <a:t>:</a:t>
            </a: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://img834.imageshack.us/img834/2718/wallpaper330929.jpg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http://zhmak.info/uploads/posts/2011-03/1301593769_bereza.jpg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http://pix.com.ua/db/nature/trees_leaves/leaves/b-001_022.jpg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http://img-fotki.yandex.ru/get/6113/28257045.a6d/0_895f9_1b25b43b_XL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http://www.photographyblog.com/images/photo_of_the_week/20260709/A%20Live%20Oak%20Leaf%202.jpg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http://www.hainaultforest.co.uk/Rowan%20leaf.jpg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http://arghon.ru/catalog/_files/72.jpg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http://img1.liveinternet.ru/images/attach/c/0/34/484/34484686_List_kalina.JPG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http://img1.liveinternet.ru/images/attach/c/8/102/191/102191575_2.jpg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http://img1.liveinternet.ru/images/foto/b/3/413/2691413/f_15193772.jpg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http://stat21.privet.ru/lr/0c19c8441f0ed2cc06821d4fb97b5523</a:t>
            </a:r>
            <a:endParaRPr lang="ru-RU" sz="1800" dirty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http://s2.share.te.ua/b458228/0_f5d_b0a0ce18_XL.jpg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http://www.zeleno.ru/_e/_ots_imgs/enc_0125.jpg</a:t>
            </a:r>
            <a:endParaRPr lang="ru-RU" sz="1800" dirty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http://www.russianboston.com/ic/img.lenta.ru/news/2009/06/15/roots/picture.jpg</a:t>
            </a:r>
            <a:endParaRPr lang="ru-RU" sz="1800" dirty="0">
              <a:hlinkClick r:id="rId2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958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8764"/>
            <a:ext cx="871296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  <a:hlinkClick r:id="rId2"/>
              </a:rPr>
              <a:t>http://mediasubs.ru/group/uploads/mi/mir-iskusstva-tvorchestva-i-krasotyi/image2/MTU2LWIwN.jpg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3"/>
              </a:rPr>
              <a:t>http://de.academic.ru/pictures/dewiki/73/Inachis_io_beentree_brok_2005.jpg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4"/>
              </a:rPr>
              <a:t>http://photo.a42.ru/photos/84766/16518.jpg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5"/>
              </a:rPr>
              <a:t>http://pchelkin.org/uploads/posts/2012-08/1345660976_dsc211.jpg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6"/>
              </a:rPr>
              <a:t>http://macroid.ru/_data/64/2009_07_08_045_Carabus_Procrustes_coriaceus.jpg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en-US" sz="1800" dirty="0" smtClean="0">
                <a:solidFill>
                  <a:srgbClr val="000000"/>
                </a:solidFill>
                <a:hlinkClick r:id="rId7"/>
              </a:rPr>
              <a:t>www.bizslovo.org/content/images/stories/torop/pavuk-sribl04.jpg</a:t>
            </a:r>
            <a:endParaRPr lang="ru-RU" sz="1800" dirty="0" smtClean="0">
              <a:hlinkClick r:id="rId8"/>
            </a:endParaRPr>
          </a:p>
          <a:p>
            <a:r>
              <a:rPr lang="en-US" sz="1800" dirty="0" smtClean="0">
                <a:hlinkClick r:id="rId8"/>
              </a:rPr>
              <a:t>http://oxun.ge/uploads/posts/2011-05/1306177783_wallpaper-mania-281-2.jpg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http://bm.img.com.ua/berlin/storage/orig/0/c2/b47497d32bf21c2d0e57addf4b64ac20.jpg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http://kolyan.net/uploads/posts/2010-04/1272027799_307.jpg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http://kalyan.at.ua/_pu/0/16525919.jpg</a:t>
            </a:r>
            <a:endParaRPr lang="ru-RU" sz="1800" dirty="0" smtClean="0"/>
          </a:p>
          <a:p>
            <a:r>
              <a:rPr lang="en-US" sz="1800" dirty="0" smtClean="0">
                <a:hlinkClick r:id="rId12"/>
              </a:rPr>
              <a:t>http://uh.ru/files/a/1/2654/images/evropeiskii-zyablik.jpg</a:t>
            </a:r>
            <a:endParaRPr lang="ru-RU" sz="1800" dirty="0" smtClean="0"/>
          </a:p>
          <a:p>
            <a:r>
              <a:rPr lang="en-US" sz="1800" dirty="0" smtClean="0">
                <a:hlinkClick r:id="rId13"/>
              </a:rPr>
              <a:t>http://www.belvedor.com/images/product/SHF-006S_a_big.jpg</a:t>
            </a:r>
            <a:endParaRPr lang="ru-RU" sz="1800" dirty="0" smtClean="0"/>
          </a:p>
          <a:p>
            <a:r>
              <a:rPr lang="en-US" sz="1800" dirty="0" smtClean="0">
                <a:hlinkClick r:id="rId14"/>
              </a:rPr>
              <a:t>http://0.tqn.com/d/graphicssoft/1/0/h/A/5/psptubezdotcom_004.png</a:t>
            </a:r>
            <a:endParaRPr lang="ru-RU" sz="1800" dirty="0" smtClean="0"/>
          </a:p>
          <a:p>
            <a:r>
              <a:rPr lang="en-US" sz="1800" dirty="0" smtClean="0">
                <a:hlinkClick r:id="rId15"/>
              </a:rPr>
              <a:t>http://g.wieszjak.pl/p/_wspolne/pliki_infornext/138000/malina_138398.jpg</a:t>
            </a:r>
            <a:endParaRPr lang="ru-RU" sz="1800" dirty="0" smtClean="0"/>
          </a:p>
          <a:p>
            <a:r>
              <a:rPr lang="en-US" sz="1800" dirty="0" smtClean="0">
                <a:hlinkClick r:id="rId16"/>
              </a:rPr>
              <a:t>http://2.firepic.org/2/images/2012-10/25/b9dkyq8czf73.jpg</a:t>
            </a:r>
            <a:endParaRPr lang="ru-RU" sz="1800" dirty="0" smtClean="0"/>
          </a:p>
          <a:p>
            <a:r>
              <a:rPr lang="en-US" sz="1800" dirty="0" smtClean="0">
                <a:hlinkClick r:id="rId17"/>
              </a:rPr>
              <a:t>http://img-fotki.yandex.ru/get/27/kat-karasik.3/0_16843_4167ce95_XL</a:t>
            </a:r>
            <a:endParaRPr lang="ru-RU" sz="1800" dirty="0" smtClean="0"/>
          </a:p>
          <a:p>
            <a:r>
              <a:rPr lang="en-US" sz="1800" dirty="0" smtClean="0">
                <a:hlinkClick r:id="rId18"/>
              </a:rPr>
              <a:t>http://img.viptrophy.com/2013/08/21/7430.jpg</a:t>
            </a:r>
            <a:endParaRPr lang="ru-RU" sz="1800" dirty="0" smtClean="0"/>
          </a:p>
          <a:p>
            <a:r>
              <a:rPr lang="en-US" sz="1800" dirty="0" smtClean="0">
                <a:hlinkClick r:id="rId19"/>
              </a:rPr>
              <a:t>http://www.maximumwallhd.com/fonds-ecran-done/animaux/ecureuils/2048x1536_fond-ecran-animaux-ecureuils-001.jpg</a:t>
            </a:r>
            <a:endParaRPr lang="ru-RU" sz="1800" dirty="0" smtClean="0"/>
          </a:p>
          <a:p>
            <a:r>
              <a:rPr lang="en-US" sz="1800" dirty="0" smtClean="0">
                <a:hlinkClick r:id="rId20"/>
              </a:rPr>
              <a:t>http://ok.ya1.ru/uploads/posts/2008-01/1201560363_22.jpg</a:t>
            </a:r>
            <a:endParaRPr lang="ru-RU" sz="1800" dirty="0" smtClean="0"/>
          </a:p>
          <a:p>
            <a:r>
              <a:rPr lang="en-US" sz="1800" dirty="0" smtClean="0">
                <a:hlinkClick r:id="rId21"/>
              </a:rPr>
              <a:t>http://www.nrk.cross-ipk.ru/body/pie/body/7/sshushreserve/6-5-9.jpg</a:t>
            </a:r>
            <a:endParaRPr lang="ru-RU" sz="1800" dirty="0" smtClean="0"/>
          </a:p>
          <a:p>
            <a:r>
              <a:rPr lang="en-US" sz="1800" dirty="0">
                <a:hlinkClick r:id="rId22"/>
              </a:rPr>
              <a:t>http://</a:t>
            </a:r>
            <a:r>
              <a:rPr lang="en-US" sz="1800" dirty="0" smtClean="0">
                <a:hlinkClick r:id="rId22"/>
              </a:rPr>
              <a:t>slon.ru/images2/blog_photo_18/2013_08_02/fish_out/s4uka_Esox_lucius.jpg</a:t>
            </a:r>
            <a:endParaRPr lang="ru-RU" sz="1800" dirty="0" smtClean="0"/>
          </a:p>
          <a:p>
            <a:endParaRPr lang="en-US" sz="20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740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  <a:hlinkClick r:id="rId2"/>
              </a:rPr>
              <a:t>http://www.salata.ge/wp-content/uploads/2012/09/dabalkaloriulikarasi.jpg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3"/>
              </a:rPr>
              <a:t>http://img2.board.com.ua/a/2000604049/wm/1-ryiboposadochnyij-material.jpeg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4"/>
              </a:rPr>
              <a:t>http://www.vacanteindeltadunarii.eu/sites/default/files/articole/images/rosioara.jpg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5"/>
              </a:rPr>
              <a:t>http://agronavt.com/wp-content/uploads/wpclassifieds/2013/09/28/76097-1.jpg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6"/>
              </a:rPr>
              <a:t>http://www.glerl.noaa.gov/pubs/photogallery/Fish/images/1042.jpg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7"/>
              </a:rPr>
              <a:t>http://img.webme.com/pic/y/yesilozbeldesi/31340_ilan_1_kck.jpg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8"/>
              </a:rPr>
              <a:t>http://</a:t>
            </a:r>
            <a:r>
              <a:rPr lang="en-US" sz="1800" dirty="0" smtClean="0">
                <a:solidFill>
                  <a:srgbClr val="000000"/>
                </a:solidFill>
                <a:hlinkClick r:id="rId8"/>
              </a:rPr>
              <a:t>www.fischerweb.ch/fischlexikon/images/Kaulbarsch-04.jpg</a:t>
            </a:r>
            <a:endParaRPr lang="ru-RU" sz="1800" dirty="0" smtClean="0">
              <a:hlinkClick r:id="rId9"/>
            </a:endParaRPr>
          </a:p>
          <a:p>
            <a:r>
              <a:rPr lang="en-US" sz="1800" dirty="0" smtClean="0">
                <a:hlinkClick r:id="rId9"/>
              </a:rPr>
              <a:t>http://www.rybalka.ru/sites/default/files/09.05/fish/main/1381-532.jpg?1241532303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</a:t>
            </a:r>
            <a:r>
              <a:rPr lang="en-US" sz="1800" dirty="0">
                <a:hlinkClick r:id="rId10"/>
              </a:rPr>
              <a:t>://</a:t>
            </a:r>
            <a:r>
              <a:rPr lang="en-US" sz="1800" dirty="0" smtClean="0">
                <a:hlinkClick r:id="rId10"/>
              </a:rPr>
              <a:t>www.asi.org.ru/wp-content/uploads/2013/10/vayva-390x244.jpg</a:t>
            </a:r>
            <a:endParaRPr lang="ru-RU" sz="1800" dirty="0" smtClean="0"/>
          </a:p>
          <a:p>
            <a:r>
              <a:rPr lang="en-US" sz="1800" dirty="0">
                <a:hlinkClick r:id="rId11"/>
              </a:rPr>
              <a:t>http://akvaflora.ucoz.ru/_</a:t>
            </a:r>
            <a:r>
              <a:rPr lang="en-US" sz="1800" dirty="0" smtClean="0">
                <a:hlinkClick r:id="rId11"/>
              </a:rPr>
              <a:t>si/0/85602092.jpg</a:t>
            </a:r>
            <a:endParaRPr lang="ru-RU" sz="1800" dirty="0" smtClean="0">
              <a:hlinkClick r:id="rId12"/>
            </a:endParaRPr>
          </a:p>
          <a:p>
            <a:r>
              <a:rPr lang="en-US" sz="1800" dirty="0" smtClean="0">
                <a:hlinkClick r:id="rId12"/>
              </a:rPr>
              <a:t>http</a:t>
            </a:r>
            <a:r>
              <a:rPr lang="en-US" sz="1800" dirty="0">
                <a:hlinkClick r:id="rId12"/>
              </a:rPr>
              <a:t>://st.gdefon.com/wallpapers_original/wallpapers/509755_los_soxatyj_les_1920x1200_(www.GdeFon.ru).</a:t>
            </a:r>
            <a:r>
              <a:rPr lang="en-US" sz="1800" dirty="0" smtClean="0">
                <a:hlinkClick r:id="rId12"/>
              </a:rPr>
              <a:t>jpg</a:t>
            </a:r>
            <a:endParaRPr lang="ru-RU" sz="1800" dirty="0" smtClean="0"/>
          </a:p>
          <a:p>
            <a:r>
              <a:rPr lang="en-US" sz="1800" dirty="0">
                <a:hlinkClick r:id="rId13"/>
              </a:rPr>
              <a:t>http://</a:t>
            </a:r>
            <a:r>
              <a:rPr lang="en-US" sz="1800" dirty="0" smtClean="0">
                <a:hlinkClick r:id="rId13"/>
              </a:rPr>
              <a:t>cdn.about.kz/images_store/image_716c5b6851b98f5095677c994faca72a41c1507d_800x600.jpg</a:t>
            </a:r>
            <a:endParaRPr lang="ru-RU" sz="1800" dirty="0"/>
          </a:p>
          <a:p>
            <a:r>
              <a:rPr lang="en-US" sz="1800" dirty="0">
                <a:hlinkClick r:id="rId14"/>
              </a:rPr>
              <a:t>http://</a:t>
            </a:r>
            <a:r>
              <a:rPr lang="en-US" sz="1800" dirty="0" smtClean="0">
                <a:hlinkClick r:id="rId14"/>
              </a:rPr>
              <a:t>kak.znate.ru/pars_docs/refs/24/23443/23443-29_1.png</a:t>
            </a:r>
            <a:endParaRPr lang="ru-RU" sz="1800" dirty="0" smtClean="0"/>
          </a:p>
          <a:p>
            <a:r>
              <a:rPr lang="en-US" sz="1800" dirty="0" smtClean="0">
                <a:hlinkClick r:id="rId15"/>
              </a:rPr>
              <a:t>http</a:t>
            </a:r>
            <a:r>
              <a:rPr lang="en-US" sz="1800" dirty="0">
                <a:hlinkClick r:id="rId15"/>
              </a:rPr>
              <a:t>://</a:t>
            </a:r>
            <a:r>
              <a:rPr lang="en-US" sz="1800" dirty="0" smtClean="0">
                <a:hlinkClick r:id="rId15"/>
              </a:rPr>
              <a:t>oboi-na.ru/files/2011/03/05/oboi-na.ru_20110305_005.jpg</a:t>
            </a: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59727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</a:rPr>
              <a:t>В) </a:t>
            </a:r>
            <a:r>
              <a:rPr lang="ru-RU" sz="1800" dirty="0" smtClean="0">
                <a:solidFill>
                  <a:srgbClr val="000000"/>
                </a:solidFill>
              </a:rPr>
              <a:t>картинка: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hlinkClick r:id="rId16"/>
              </a:rPr>
              <a:t>http://ocenil.ru/photos/kristall-swarovski-rossiya-karta.jpg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endParaRPr lang="ru-RU" sz="1800" dirty="0">
              <a:solidFill>
                <a:srgbClr val="000000"/>
              </a:solidFill>
            </a:endParaRPr>
          </a:p>
          <a:p>
            <a:pPr lvl="0"/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0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0868375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24036"/>
                <a:gridCol w="360040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27773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1295080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2980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5085924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27035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9435822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2170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0867793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3133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Разгадай кроссворд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4916416"/>
              </p:ext>
            </p:extLst>
          </p:nvPr>
        </p:nvGraphicFramePr>
        <p:xfrm>
          <a:off x="179512" y="908720"/>
          <a:ext cx="2736304" cy="5760646"/>
        </p:xfrm>
        <a:graphic>
          <a:graphicData uri="http://schemas.openxmlformats.org/drawingml/2006/table">
            <a:tbl>
              <a:tblPr/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4221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7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9090" name="Picture 2" descr="http://club.season.ru/uploads/post/211/663/post-211-1298801663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52"/>
          <a:stretch/>
        </p:blipFill>
        <p:spPr bwMode="auto">
          <a:xfrm>
            <a:off x="7282467" y="4544058"/>
            <a:ext cx="1635852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russianboston.com/ic/img.lenta.ru/news/2009/06/15/roots/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r="6838"/>
          <a:stretch/>
        </p:blipFill>
        <p:spPr bwMode="auto">
          <a:xfrm>
            <a:off x="6444208" y="2158572"/>
            <a:ext cx="1495029" cy="218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http://wallpapers.worldnokia.ru/uploads/posts/2010-10/1286812633_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637"/>
            <a:ext cx="154817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http://www.silasveta.info/Images_News2/ivan-chaj_zv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53"/>
            <a:ext cx="1550753" cy="2064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http://police63.ru/uploads/1302253789/tn_gallery_3_11_265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8" y="154216"/>
            <a:ext cx="1440161" cy="192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http://stat18.privet.ru/lr/0a31d0ca110767daab2ff501b5b3b20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r="22941" b="13782"/>
          <a:stretch/>
        </p:blipFill>
        <p:spPr bwMode="auto">
          <a:xfrm>
            <a:off x="2878571" y="3473622"/>
            <a:ext cx="1693430" cy="222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http://www.zeleno.ru/_e/_ots_imgs/enc_01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5584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4199" y="2789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427" y="262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9765" y="1640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2704" y="5233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896" y="59472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9576" y="3849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9765" y="6225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18567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1540</TotalTime>
  <Words>955</Words>
  <Application>Microsoft Office PowerPoint</Application>
  <PresentationFormat>Экран (4:3)</PresentationFormat>
  <Paragraphs>557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Кто лишний?</vt:lpstr>
      <vt:lpstr>Разгадай ребус</vt:lpstr>
      <vt:lpstr>     Разгадай ребус</vt:lpstr>
      <vt:lpstr>Разгадай ребус</vt:lpstr>
      <vt:lpstr>Поменяй букву и получи название животного</vt:lpstr>
      <vt:lpstr>Поменяй букву и получи название животного</vt:lpstr>
      <vt:lpstr>Поменяй букву и получи название животного</vt:lpstr>
      <vt:lpstr>Поменяй букву и получи название животного</vt:lpstr>
      <vt:lpstr>Поменяй букву и получи название животного</vt:lpstr>
      <vt:lpstr>Слайд 20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Кто живёт в реке?</vt:lpstr>
      <vt:lpstr>Земля – наш общий дом</vt:lpstr>
      <vt:lpstr>Земля – наш общий дом</vt:lpstr>
      <vt:lpstr>Земля – наш общий дом</vt:lpstr>
      <vt:lpstr>Земля – наш общий дом</vt:lpstr>
      <vt:lpstr>Земля – наш общий дом</vt:lpstr>
      <vt:lpstr>Земля – наш общий дом</vt:lpstr>
      <vt:lpstr>Слайд 36</vt:lpstr>
      <vt:lpstr>Слайд 37</vt:lpstr>
      <vt:lpstr>Слайд 38</vt:lpstr>
      <vt:lpstr>Слайд 39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КЦ</cp:lastModifiedBy>
  <cp:revision>95</cp:revision>
  <dcterms:created xsi:type="dcterms:W3CDTF">2009-04-25T03:18:51Z</dcterms:created>
  <dcterms:modified xsi:type="dcterms:W3CDTF">2020-04-13T06:57:10Z</dcterms:modified>
</cp:coreProperties>
</file>