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80410027_19-p-shabloni-dlya-detskikh-fonov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7020272" cy="15841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Познавательное развитие</a:t>
            </a:r>
            <a:r>
              <a:rPr lang="ru-RU" sz="3600" dirty="0" smtClean="0">
                <a:latin typeface="Comic Sans MS" pitchFamily="66" charset="0"/>
              </a:rPr>
              <a:t/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(экспериментирование)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96952"/>
            <a:ext cx="6400800" cy="17526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Тема: «Как растения пьют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воду?» </a:t>
            </a:r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f45/00045504-a97f7143/hello_html_m28575f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480" y="1700808"/>
            <a:ext cx="44290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5364" name="Picture 4" descr="https://thumbs.dreamstime.com/b/%D0%B4%D0%B5%D0%B2%D1%83%D1%88%D0%BA%D0%B0-%D1%81%D1%82%D0%BE%D1%86%D0%B2%D0%B5%D1%82%D0%BE%D0%B2-17359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16"/>
          <a:stretch>
            <a:fillRect/>
          </a:stretch>
        </p:blipFill>
        <p:spPr bwMode="auto">
          <a:xfrm>
            <a:off x="179512" y="590006"/>
            <a:ext cx="3672408" cy="5719314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923928" y="908720"/>
            <a:ext cx="4824536" cy="4536504"/>
          </a:xfrm>
          <a:prstGeom prst="wedgeRoundRectCallout">
            <a:avLst>
              <a:gd name="adj1" fmla="val -87545"/>
              <a:gd name="adj2" fmla="val -1794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u="sng" dirty="0" smtClean="0"/>
              <a:t>Вывод</a:t>
            </a:r>
            <a:r>
              <a:rPr lang="ru-RU" sz="2000" b="1" dirty="0" smtClean="0"/>
              <a:t>:</a:t>
            </a:r>
            <a:r>
              <a:rPr lang="ru-RU" sz="2000" dirty="0" smtClean="0"/>
              <a:t> сравнивая цвет с одной и с другой стороны цветочка, можно скоро заметить, как внутри него, поднимаются кверху разноцветные полоски. Это по сосудам поднимается подкрашенная вода.</a:t>
            </a:r>
          </a:p>
          <a:p>
            <a:r>
              <a:rPr lang="ru-RU" sz="2000" dirty="0" smtClean="0"/>
              <a:t>-Чем дольше простоит растение в красителе, тем влага поднимется выше по листу.</a:t>
            </a:r>
          </a:p>
          <a:p>
            <a:r>
              <a:rPr lang="ru-RU" sz="2000" dirty="0" smtClean="0"/>
              <a:t>Судя по завядшему цветку, можно сделать вывод - растения без воды жить не могут.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f45/00045504-a97f7143/hello_html_m28575f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480" y="1700808"/>
            <a:ext cx="44290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5364" name="Picture 4" descr="https://thumbs.dreamstime.com/b/%D0%B4%D0%B5%D0%B2%D1%83%D1%88%D0%BA%D0%B0-%D1%81%D1%82%D0%BE%D1%86%D0%B2%D0%B5%D1%82%D0%BE%D0%B2-17359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16"/>
          <a:stretch>
            <a:fillRect/>
          </a:stretch>
        </p:blipFill>
        <p:spPr bwMode="auto">
          <a:xfrm>
            <a:off x="179512" y="590006"/>
            <a:ext cx="3672408" cy="5719314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923928" y="332656"/>
            <a:ext cx="4824536" cy="5976664"/>
          </a:xfrm>
          <a:prstGeom prst="wedgeRoundRectCallout">
            <a:avLst>
              <a:gd name="adj1" fmla="val -87545"/>
              <a:gd name="adj2" fmla="val -1794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(Провести рефлексию деятельности на занятии, создать ситуацию успеха).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-Ребята сегодня мы с вами много говорили о растениях их строении.</a:t>
            </a:r>
          </a:p>
          <a:p>
            <a:r>
              <a:rPr lang="ru-RU" sz="2000" b="1" dirty="0" smtClean="0"/>
              <a:t>-</a:t>
            </a:r>
            <a:r>
              <a:rPr lang="ru-RU" sz="2000" dirty="0" smtClean="0"/>
              <a:t>Растения приносят нам огромную пользу, они очищают нам воздух от вредных газов, и там, где много растений людям легче дышать. Когда мы смотрим на растения, мы любуемся их красотой и получаем от этого хорошее настроение.</a:t>
            </a:r>
          </a:p>
          <a:p>
            <a:r>
              <a:rPr lang="ru-RU" sz="2000" dirty="0" smtClean="0"/>
              <a:t>-Ребята как мы с вами можем помочь растениям?</a:t>
            </a:r>
          </a:p>
          <a:p>
            <a:r>
              <a:rPr lang="ru-RU" sz="2000" dirty="0" smtClean="0"/>
              <a:t>-Молодцы, вы сегодня все хорошо потрудились.</a:t>
            </a:r>
          </a:p>
          <a:p>
            <a:r>
              <a:rPr lang="ru-RU" sz="2000" dirty="0" smtClean="0"/>
              <a:t>Спасибо вам ребята за работу.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f45/00045504-a97f7143/hello_html_m28575f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Организационный момент.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480" y="1700808"/>
            <a:ext cx="44290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5364" name="Picture 4" descr="https://thumbs.dreamstime.com/b/%D0%B4%D0%B5%D0%B2%D1%83%D1%88%D0%BA%D0%B0-%D1%81%D1%82%D0%BE%D1%86%D0%B2%D0%B5%D1%82%D0%BE%D0%B2-17359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16"/>
          <a:stretch>
            <a:fillRect/>
          </a:stretch>
        </p:blipFill>
        <p:spPr bwMode="auto">
          <a:xfrm>
            <a:off x="539552" y="692696"/>
            <a:ext cx="3816424" cy="5943601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572000" y="2276872"/>
            <a:ext cx="4104456" cy="2088232"/>
          </a:xfrm>
          <a:prstGeom prst="wedgeRoundRectCallout">
            <a:avLst>
              <a:gd name="adj1" fmla="val -97141"/>
              <a:gd name="adj2" fmla="val -3993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/>
              <a:t>Поиграем мы с утра</a:t>
            </a:r>
          </a:p>
          <a:p>
            <a:pPr>
              <a:buNone/>
            </a:pPr>
            <a:r>
              <a:rPr lang="ru-RU" sz="2400" dirty="0" smtClean="0"/>
              <a:t>Заниматься нам пора</a:t>
            </a:r>
          </a:p>
          <a:p>
            <a:pPr>
              <a:buNone/>
            </a:pPr>
            <a:r>
              <a:rPr lang="ru-RU" sz="2400" dirty="0" smtClean="0"/>
              <a:t>Но не лепкой и не чтением</a:t>
            </a:r>
          </a:p>
          <a:p>
            <a:pPr>
              <a:buNone/>
            </a:pPr>
            <a:r>
              <a:rPr lang="ru-RU" sz="2400" dirty="0" smtClean="0"/>
              <a:t>Ждёт нас опыт и игра.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f45/00045504-a97f7143/hello_html_m28575fe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Comic Sans MS" pitchFamily="66" charset="0"/>
              </a:rPr>
              <a:t>Дидактическая игра</a:t>
            </a:r>
            <a:r>
              <a:rPr lang="ru-RU" sz="2800" b="1" dirty="0" smtClean="0">
                <a:latin typeface="Comic Sans MS" pitchFamily="66" charset="0"/>
              </a:rPr>
              <a:t>: </a:t>
            </a:r>
            <a:r>
              <a:rPr lang="ru-RU" sz="2800" b="1" i="1" dirty="0" smtClean="0">
                <a:latin typeface="Comic Sans MS" pitchFamily="66" charset="0"/>
              </a:rPr>
              <a:t>«</a:t>
            </a:r>
            <a:r>
              <a:rPr lang="ru-RU" sz="2800" b="1" i="1" dirty="0" smtClean="0">
                <a:latin typeface="Comic Sans MS" pitchFamily="66" charset="0"/>
              </a:rPr>
              <a:t>Живое, не живое»</a:t>
            </a:r>
            <a:r>
              <a:rPr lang="ru-RU" sz="2800" b="1" dirty="0" smtClean="0">
                <a:latin typeface="Comic Sans MS" pitchFamily="66" charset="0"/>
              </a:rPr>
              <a:t>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480" y="1700808"/>
            <a:ext cx="44290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1124744"/>
            <a:ext cx="842493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Определите</a:t>
            </a:r>
            <a:r>
              <a:rPr lang="ru-RU" dirty="0" smtClean="0"/>
              <a:t>, что относится к </a:t>
            </a:r>
            <a:r>
              <a:rPr lang="ru-RU" b="1" dirty="0" smtClean="0"/>
              <a:t>живой природе, что к неживой и что сделано руками человека: </a:t>
            </a:r>
            <a:endParaRPr lang="ru-RU" b="1" dirty="0"/>
          </a:p>
        </p:txBody>
      </p:sp>
      <p:pic>
        <p:nvPicPr>
          <p:cNvPr id="16386" name="Picture 2" descr="https://img-fotki.yandex.ru/get/32/200418627.ad/0_12c410_657c9cf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3" y="2204863"/>
            <a:ext cx="1296144" cy="1073947"/>
          </a:xfrm>
          <a:prstGeom prst="rect">
            <a:avLst/>
          </a:prstGeom>
          <a:noFill/>
        </p:spPr>
      </p:pic>
      <p:pic>
        <p:nvPicPr>
          <p:cNvPr id="16390" name="Picture 6" descr="https://avatars.mds.yandex.net/get-zen_doc/103153/pub_5b24228ec8aecb00a844dfb2_5b24242a4999b500a960a3c6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76872"/>
            <a:ext cx="1998589" cy="1224136"/>
          </a:xfrm>
          <a:prstGeom prst="rect">
            <a:avLst/>
          </a:prstGeom>
          <a:noFill/>
        </p:spPr>
      </p:pic>
      <p:pic>
        <p:nvPicPr>
          <p:cNvPr id="16392" name="Picture 8" descr="https://cdn2.vectorstock.com/i/1000x1000/38/11/cartoon-brook-river-isolated-on-white-background-vector-239538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195"/>
          <a:stretch>
            <a:fillRect/>
          </a:stretch>
        </p:blipFill>
        <p:spPr bwMode="auto">
          <a:xfrm>
            <a:off x="5652120" y="4941168"/>
            <a:ext cx="1734023" cy="1224136"/>
          </a:xfrm>
          <a:prstGeom prst="rect">
            <a:avLst/>
          </a:prstGeom>
          <a:noFill/>
        </p:spPr>
      </p:pic>
      <p:pic>
        <p:nvPicPr>
          <p:cNvPr id="16396" name="Picture 12" descr="https://yt3.ggpht.com/a/AATXAJwnc01mWdy7oopnmAkTDgxIbaYLW7I3U7Pe4A=s900-c-k-c0xffffffff-no-rj-m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1520" y="4913784"/>
            <a:ext cx="1944216" cy="1944216"/>
          </a:xfrm>
          <a:prstGeom prst="rect">
            <a:avLst/>
          </a:prstGeom>
          <a:noFill/>
        </p:spPr>
      </p:pic>
      <p:pic>
        <p:nvPicPr>
          <p:cNvPr id="16398" name="Picture 14" descr="https://i.pinimg.com/originals/bf/c5/21/bfc5217d697f7c8cdd11d355cd6a1a9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916832"/>
            <a:ext cx="1453842" cy="1728192"/>
          </a:xfrm>
          <a:prstGeom prst="rect">
            <a:avLst/>
          </a:prstGeom>
          <a:noFill/>
        </p:spPr>
      </p:pic>
      <p:pic>
        <p:nvPicPr>
          <p:cNvPr id="16400" name="Picture 16" descr="https://i.pinimg.com/736x/2d/1d/f7/2d1df70c0a62d78168ae406b1a2d185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96"/>
          <a:stretch>
            <a:fillRect/>
          </a:stretch>
        </p:blipFill>
        <p:spPr bwMode="auto">
          <a:xfrm>
            <a:off x="7668344" y="2204864"/>
            <a:ext cx="1243991" cy="1512169"/>
          </a:xfrm>
          <a:prstGeom prst="rect">
            <a:avLst/>
          </a:prstGeom>
          <a:noFill/>
        </p:spPr>
      </p:pic>
      <p:pic>
        <p:nvPicPr>
          <p:cNvPr id="16404" name="Picture 20" descr="http://gifok.net/images/2015/10/19/Pictures-Flowers_01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5157192"/>
            <a:ext cx="1113840" cy="1440160"/>
          </a:xfrm>
          <a:prstGeom prst="rect">
            <a:avLst/>
          </a:prstGeom>
          <a:noFill/>
        </p:spPr>
      </p:pic>
      <p:pic>
        <p:nvPicPr>
          <p:cNvPr id="16410" name="Picture 26" descr="https://www.quia.com/files/quia/users/hollyhmo/Greek_and_Latin_Roots/dissec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005064"/>
            <a:ext cx="1359014" cy="1656185"/>
          </a:xfrm>
          <a:prstGeom prst="rect">
            <a:avLst/>
          </a:prstGeom>
          <a:noFill/>
        </p:spPr>
      </p:pic>
      <p:pic>
        <p:nvPicPr>
          <p:cNvPr id="16412" name="Picture 28" descr="https://avatars.mds.yandex.net/get-pdb/2984044/cba85fe5-cced-4e4b-bed7-4a698b35b835/s1200?webp=fals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4067944" y="1988840"/>
            <a:ext cx="1296144" cy="1659204"/>
          </a:xfrm>
          <a:prstGeom prst="rect">
            <a:avLst/>
          </a:prstGeom>
          <a:noFill/>
        </p:spPr>
      </p:pic>
      <p:pic>
        <p:nvPicPr>
          <p:cNvPr id="16414" name="Picture 30" descr="http://nachalo4ka.ru/wp-content/uploads/2014/08/01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3861048"/>
            <a:ext cx="1512168" cy="1512168"/>
          </a:xfrm>
          <a:prstGeom prst="rect">
            <a:avLst/>
          </a:prstGeom>
          <a:noFill/>
        </p:spPr>
      </p:pic>
      <p:pic>
        <p:nvPicPr>
          <p:cNvPr id="16416" name="Picture 32" descr="https://avatars.mds.yandex.net/get-pdb/1583614/28db4709-f99e-45f3-a3d4-d40bf89518d9/s120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36296" y="4221088"/>
            <a:ext cx="1584176" cy="1584176"/>
          </a:xfrm>
          <a:prstGeom prst="rect">
            <a:avLst/>
          </a:prstGeom>
          <a:noFill/>
        </p:spPr>
      </p:pic>
      <p:pic>
        <p:nvPicPr>
          <p:cNvPr id="16418" name="Picture 34" descr="https://kibet-shop.ru/upload/iblock/eb8/kruzhka_goroshek_300_ml_ksg_358_156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645024"/>
            <a:ext cx="1448272" cy="1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f45/00045504-a97f7143/hello_html_m28575f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480" y="1700808"/>
            <a:ext cx="44290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5364" name="Picture 4" descr="https://thumbs.dreamstime.com/b/%D0%B4%D0%B5%D0%B2%D1%83%D1%88%D0%BA%D0%B0-%D1%81%D1%82%D0%BE%D1%86%D0%B2%D0%B5%D1%82%D0%BE%D0%B2-17359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16"/>
          <a:stretch>
            <a:fillRect/>
          </a:stretch>
        </p:blipFill>
        <p:spPr bwMode="auto">
          <a:xfrm>
            <a:off x="179512" y="590006"/>
            <a:ext cx="3672408" cy="5719314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923928" y="404664"/>
            <a:ext cx="4824536" cy="3672408"/>
          </a:xfrm>
          <a:prstGeom prst="wedgeRoundRectCallout">
            <a:avLst>
              <a:gd name="adj1" fmla="val -86670"/>
              <a:gd name="adj2" fmla="val 411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- Ребята, я услышала, что вы сказали, что цветок живой. Как это он живой? Разве он бегает, прыгает? У него нет ног, нет рук и бегать он не умеет.</a:t>
            </a:r>
          </a:p>
          <a:p>
            <a:pPr algn="just"/>
            <a:r>
              <a:rPr lang="ru-RU" sz="2400" dirty="0" smtClean="0"/>
              <a:t>-Все растения относятся к живым существам.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f45/00045504-a97f7143/hello_html_m28575fe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Comic Sans MS" pitchFamily="66" charset="0"/>
              </a:rPr>
              <a:t>Дидактическая игра</a:t>
            </a:r>
            <a:r>
              <a:rPr lang="ru-RU" sz="2800" b="1" dirty="0" smtClean="0">
                <a:latin typeface="Comic Sans MS" pitchFamily="66" charset="0"/>
              </a:rPr>
              <a:t>: </a:t>
            </a:r>
            <a:r>
              <a:rPr lang="ru-RU" sz="2800" b="1" dirty="0" smtClean="0"/>
              <a:t> </a:t>
            </a:r>
            <a:r>
              <a:rPr lang="ru-RU" sz="2800" b="1" i="1" dirty="0" smtClean="0"/>
              <a:t>«Собери цветок»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480" y="1700808"/>
            <a:ext cx="44290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836712"/>
            <a:ext cx="8424936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(Корень, стебель, лист, цветок)</a:t>
            </a:r>
            <a:endParaRPr lang="ru-RU" b="1" dirty="0"/>
          </a:p>
        </p:txBody>
      </p:sp>
      <p:pic>
        <p:nvPicPr>
          <p:cNvPr id="17410" name="Picture 2" descr="https://ds04.infourok.ru/uploads/ex/0469/001476c8-6f70953a/img10.jpg"/>
          <p:cNvPicPr>
            <a:picLocks noChangeAspect="1" noChangeArrowheads="1"/>
          </p:cNvPicPr>
          <p:nvPr/>
        </p:nvPicPr>
        <p:blipFill>
          <a:blip r:embed="rId3" cstate="print"/>
          <a:srcRect l="11222" t="79148" r="42710" b="5501"/>
          <a:stretch>
            <a:fillRect/>
          </a:stretch>
        </p:blipFill>
        <p:spPr bwMode="auto">
          <a:xfrm>
            <a:off x="1691680" y="5517232"/>
            <a:ext cx="5616624" cy="1052736"/>
          </a:xfrm>
          <a:prstGeom prst="rect">
            <a:avLst/>
          </a:prstGeom>
          <a:noFill/>
        </p:spPr>
      </p:pic>
      <p:pic>
        <p:nvPicPr>
          <p:cNvPr id="19" name="Picture 2" descr="https://ds04.infourok.ru/uploads/ex/0469/001476c8-6f70953a/img10.jpg"/>
          <p:cNvPicPr>
            <a:picLocks noChangeAspect="1" noChangeArrowheads="1"/>
          </p:cNvPicPr>
          <p:nvPr/>
        </p:nvPicPr>
        <p:blipFill>
          <a:blip r:embed="rId3" cstate="print"/>
          <a:srcRect l="21262" t="62349" r="42710" b="19802"/>
          <a:stretch>
            <a:fillRect/>
          </a:stretch>
        </p:blipFill>
        <p:spPr bwMode="auto">
          <a:xfrm>
            <a:off x="2915816" y="4365104"/>
            <a:ext cx="4392488" cy="1224136"/>
          </a:xfrm>
          <a:prstGeom prst="rect">
            <a:avLst/>
          </a:prstGeom>
          <a:noFill/>
        </p:spPr>
      </p:pic>
      <p:pic>
        <p:nvPicPr>
          <p:cNvPr id="20" name="Picture 2" descr="https://ds04.infourok.ru/uploads/ex/0469/001476c8-6f70953a/img10.jpg"/>
          <p:cNvPicPr>
            <a:picLocks noChangeAspect="1" noChangeArrowheads="1"/>
          </p:cNvPicPr>
          <p:nvPr/>
        </p:nvPicPr>
        <p:blipFill>
          <a:blip r:embed="rId3" cstate="print"/>
          <a:srcRect l="11222" t="45549" r="42710" b="20851"/>
          <a:stretch>
            <a:fillRect/>
          </a:stretch>
        </p:blipFill>
        <p:spPr bwMode="auto">
          <a:xfrm>
            <a:off x="1691680" y="3284984"/>
            <a:ext cx="5616624" cy="2304256"/>
          </a:xfrm>
          <a:prstGeom prst="rect">
            <a:avLst/>
          </a:prstGeom>
          <a:noFill/>
        </p:spPr>
      </p:pic>
      <p:pic>
        <p:nvPicPr>
          <p:cNvPr id="21" name="Picture 2" descr="https://ds04.infourok.ru/uploads/ex/0469/001476c8-6f70953a/img10.jpg"/>
          <p:cNvPicPr>
            <a:picLocks noChangeAspect="1" noChangeArrowheads="1"/>
          </p:cNvPicPr>
          <p:nvPr/>
        </p:nvPicPr>
        <p:blipFill>
          <a:blip r:embed="rId3" cstate="print"/>
          <a:srcRect l="11222" t="18249" r="42710" b="54451"/>
          <a:stretch>
            <a:fillRect/>
          </a:stretch>
        </p:blipFill>
        <p:spPr bwMode="auto">
          <a:xfrm>
            <a:off x="1691680" y="1412776"/>
            <a:ext cx="561662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f45/00045504-a97f7143/hello_html_m28575f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480" y="1700808"/>
            <a:ext cx="44290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5364" name="Picture 4" descr="https://thumbs.dreamstime.com/b/%D0%B4%D0%B5%D0%B2%D1%83%D1%88%D0%BA%D0%B0-%D1%81%D1%82%D0%BE%D1%86%D0%B2%D0%B5%D1%82%D0%BE%D0%B2-17359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16"/>
          <a:stretch>
            <a:fillRect/>
          </a:stretch>
        </p:blipFill>
        <p:spPr bwMode="auto">
          <a:xfrm>
            <a:off x="66573" y="2852936"/>
            <a:ext cx="2470251" cy="3847106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411760" y="620688"/>
            <a:ext cx="6552728" cy="5256584"/>
          </a:xfrm>
          <a:prstGeom prst="wedgeRoundRectCallout">
            <a:avLst>
              <a:gd name="adj1" fmla="val -62542"/>
              <a:gd name="adj2" fmla="val 1472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-</a:t>
            </a:r>
            <a:r>
              <a:rPr lang="ru-RU" sz="1600" dirty="0" smtClean="0"/>
              <a:t>Для того, что бы растение росло и было красивым, здоровым ему необходимы все части.</a:t>
            </a:r>
          </a:p>
          <a:p>
            <a:r>
              <a:rPr lang="ru-RU" sz="1600" dirty="0" smtClean="0"/>
              <a:t>- А еще ему необходимы благоприятные условия </a:t>
            </a:r>
            <a:r>
              <a:rPr lang="ru-RU" sz="1600" i="1" dirty="0" smtClean="0"/>
              <a:t>(земля, свет, тепло, вода)</a:t>
            </a:r>
            <a:r>
              <a:rPr lang="ru-RU" sz="1600" dirty="0" smtClean="0"/>
              <a:t>. Без этого растения расти не сможет.</a:t>
            </a:r>
          </a:p>
          <a:p>
            <a:r>
              <a:rPr lang="ru-RU" sz="1600" dirty="0" smtClean="0"/>
              <a:t>- Растение, как любой живой организм питается, пьет, тянется к солнцу, растет, размножается, еще растения дышат.</a:t>
            </a:r>
          </a:p>
          <a:p>
            <a:r>
              <a:rPr lang="ru-RU" sz="1600" dirty="0" smtClean="0"/>
              <a:t>-Каждая часть растения выполняет свою функцию.</a:t>
            </a:r>
          </a:p>
          <a:p>
            <a:r>
              <a:rPr lang="ru-RU" sz="1600" dirty="0" smtClean="0"/>
              <a:t>-Расскажите, для чего нужны и что выполняют разные части растения.</a:t>
            </a:r>
          </a:p>
          <a:p>
            <a:r>
              <a:rPr lang="ru-RU" sz="1600" dirty="0" smtClean="0"/>
              <a:t>Корень удерживает растение в земле, всасывает из земли воду и питательные вещества, дышит.</a:t>
            </a:r>
          </a:p>
          <a:p>
            <a:r>
              <a:rPr lang="ru-RU" sz="1600" dirty="0" smtClean="0"/>
              <a:t>Стебель удерживает растение как опора, проводит воду и другие питательные вещества другим частям растения, дышит.</a:t>
            </a:r>
          </a:p>
          <a:p>
            <a:r>
              <a:rPr lang="ru-RU" sz="1600" dirty="0" smtClean="0"/>
              <a:t>Лист улавливает солнечный свет, испаряет влагу, дышит, поглощает азот и выделяет кислород.</a:t>
            </a:r>
          </a:p>
          <a:p>
            <a:r>
              <a:rPr lang="ru-RU" sz="1600" dirty="0" smtClean="0"/>
              <a:t>Цветок - из него появляются семена, из семян вырастает новое растение, дышит.</a:t>
            </a:r>
          </a:p>
          <a:p>
            <a:r>
              <a:rPr lang="ru-RU" sz="1600" dirty="0" smtClean="0"/>
              <a:t>В природе очень много разных растений, и все они по -своему приспосабливаются к разным условиям жизни.</a:t>
            </a:r>
          </a:p>
          <a:p>
            <a:r>
              <a:rPr lang="ru-RU" sz="1600" dirty="0" smtClean="0"/>
              <a:t> </a:t>
            </a:r>
          </a:p>
          <a:p>
            <a:pPr algn="just"/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f45/00045504-a97f7143/hello_html_m28575f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480" y="1700808"/>
            <a:ext cx="44290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5364" name="Picture 4" descr="https://thumbs.dreamstime.com/b/%D0%B4%D0%B5%D0%B2%D1%83%D1%88%D0%BA%D0%B0-%D1%81%D1%82%D0%BE%D1%86%D0%B2%D0%B5%D1%82%D0%BE%D0%B2-17359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16"/>
          <a:stretch>
            <a:fillRect/>
          </a:stretch>
        </p:blipFill>
        <p:spPr bwMode="auto">
          <a:xfrm>
            <a:off x="179512" y="590006"/>
            <a:ext cx="3672408" cy="5719314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923928" y="404664"/>
            <a:ext cx="4824536" cy="4968552"/>
          </a:xfrm>
          <a:prstGeom prst="wedgeRoundRectCallout">
            <a:avLst>
              <a:gd name="adj1" fmla="val -86670"/>
              <a:gd name="adj2" fmla="val -1173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Физминутка</a:t>
            </a:r>
            <a:endParaRPr lang="ru-RU" sz="2000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r>
              <a:rPr lang="ru-RU" sz="2000" dirty="0" smtClean="0"/>
              <a:t>Наши алые цветочки раскрывают лепесточки</a:t>
            </a:r>
          </a:p>
          <a:p>
            <a:r>
              <a:rPr lang="ru-RU" sz="2000" dirty="0" smtClean="0"/>
              <a:t>Ветерок чуть дышит, лепестки колышет.</a:t>
            </a:r>
          </a:p>
          <a:p>
            <a:r>
              <a:rPr lang="ru-RU" sz="2000" dirty="0" smtClean="0"/>
              <a:t>Наши алые цветочки закрывают лепесточки,</a:t>
            </a:r>
          </a:p>
          <a:p>
            <a:r>
              <a:rPr lang="ru-RU" sz="2000" dirty="0" smtClean="0"/>
              <a:t>Головки опускают и тихо засыпают.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-Ребята, посмотрите, что вы видите на столе?</a:t>
            </a:r>
          </a:p>
          <a:p>
            <a:r>
              <a:rPr lang="ru-RU" sz="2000" dirty="0" smtClean="0"/>
              <a:t>-В каком стаканчике листочки будут лучше расти – с водой или без воды?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f45/00045504-a97f7143/hello_html_m28575fe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864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Выполнение эксперимента.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480" y="1700808"/>
            <a:ext cx="44290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052736"/>
            <a:ext cx="8424936" cy="1296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Возьмите цветы хризантемы. В стаканы с водой добавьте разные пищевые красители. Опустите в подкрашенную воду цветы хризантемы.</a:t>
            </a:r>
          </a:p>
          <a:p>
            <a:r>
              <a:rPr lang="ru-RU" dirty="0" smtClean="0"/>
              <a:t>Но один цветок оставьте без изменения, поставьте его в стакан без воды.</a:t>
            </a:r>
          </a:p>
          <a:p>
            <a:r>
              <a:rPr lang="ru-RU" dirty="0" smtClean="0"/>
              <a:t>Оставим наши цветы на час.</a:t>
            </a:r>
            <a:endParaRPr lang="ru-RU" dirty="0"/>
          </a:p>
        </p:txBody>
      </p:sp>
      <p:pic>
        <p:nvPicPr>
          <p:cNvPr id="19458" name="Picture 2" descr="https://i.ytimg.com/vi/HeIS-GK0cYI/hqdefault.jpg"/>
          <p:cNvPicPr>
            <a:picLocks noChangeAspect="1" noChangeArrowheads="1"/>
          </p:cNvPicPr>
          <p:nvPr/>
        </p:nvPicPr>
        <p:blipFill>
          <a:blip r:embed="rId3" cstate="print"/>
          <a:srcRect l="14175" t="12600" b="11801"/>
          <a:stretch>
            <a:fillRect/>
          </a:stretch>
        </p:blipFill>
        <p:spPr bwMode="auto">
          <a:xfrm>
            <a:off x="1403648" y="2492896"/>
            <a:ext cx="6192688" cy="409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f45/00045504-a97f7143/hello_html_m28575f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pic>
        <p:nvPicPr>
          <p:cNvPr id="15364" name="Picture 4" descr="https://thumbs.dreamstime.com/b/%D0%B4%D0%B5%D0%B2%D1%83%D1%88%D0%BA%D0%B0-%D1%81%D1%82%D0%BE%D1%86%D0%B2%D0%B5%D1%82%D0%BE%D0%B2-17359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16"/>
          <a:stretch>
            <a:fillRect/>
          </a:stretch>
        </p:blipFill>
        <p:spPr bwMode="auto">
          <a:xfrm>
            <a:off x="179512" y="590006"/>
            <a:ext cx="3672408" cy="5719314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923928" y="404664"/>
            <a:ext cx="4824536" cy="2376264"/>
          </a:xfrm>
          <a:prstGeom prst="wedgeRoundRectCallout">
            <a:avLst>
              <a:gd name="adj1" fmla="val -86670"/>
              <a:gd name="adj2" fmla="val 3088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/>
          </a:p>
          <a:p>
            <a:r>
              <a:rPr lang="ru-RU" sz="2000" dirty="0" smtClean="0"/>
              <a:t> - </a:t>
            </a:r>
            <a:r>
              <a:rPr lang="ru-RU" dirty="0" smtClean="0"/>
              <a:t>Что </a:t>
            </a:r>
            <a:r>
              <a:rPr lang="ru-RU" dirty="0" smtClean="0"/>
              <a:t>произошло с цветочками?</a:t>
            </a:r>
          </a:p>
          <a:p>
            <a:r>
              <a:rPr lang="ru-RU" dirty="0" smtClean="0"/>
              <a:t>- Цветы</a:t>
            </a:r>
            <a:r>
              <a:rPr lang="ru-RU" dirty="0" smtClean="0"/>
              <a:t>, которые поставили в подкрашенную воду, стали менять цвет. Значит, они </a:t>
            </a:r>
            <a:r>
              <a:rPr lang="ru-RU" i="1" dirty="0" smtClean="0"/>
              <a:t>«втянули»</a:t>
            </a:r>
            <a:r>
              <a:rPr lang="ru-RU" dirty="0" smtClean="0"/>
              <a:t> в себя воду. Цветок, стоявший без воды, завял.</a:t>
            </a:r>
          </a:p>
          <a:p>
            <a:r>
              <a:rPr lang="ru-RU" dirty="0" smtClean="0"/>
              <a:t>- Так же как краситель по канальцам проникает в лист, так и вода поднимается от корней деревьев к листьям.</a:t>
            </a:r>
          </a:p>
          <a:p>
            <a:endParaRPr lang="ru-RU" sz="2000" dirty="0"/>
          </a:p>
        </p:txBody>
      </p:sp>
      <p:pic>
        <p:nvPicPr>
          <p:cNvPr id="22530" name="Picture 2" descr="https://cdn1.imgbb.ru/user/113/1139851/201512/4191e32785ddf8035e0c84444f102b4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429000"/>
            <a:ext cx="5504258" cy="2580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185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Познавательное развитие (экспериментирование) </vt:lpstr>
      <vt:lpstr>Организационный момент. </vt:lpstr>
      <vt:lpstr>Дидактическая игра: «Живое, не живое».</vt:lpstr>
      <vt:lpstr>Слайд 4</vt:lpstr>
      <vt:lpstr>Дидактическая игра:  «Собери цветок» </vt:lpstr>
      <vt:lpstr>Слайд 6</vt:lpstr>
      <vt:lpstr>Слайд 7</vt:lpstr>
      <vt:lpstr>Выполнение эксперимента.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Познавательное развитие (экспериментирование)</dc:title>
  <dc:creator>cas</dc:creator>
  <cp:lastModifiedBy>Кирикович</cp:lastModifiedBy>
  <cp:revision>7</cp:revision>
  <dcterms:created xsi:type="dcterms:W3CDTF">2020-05-11T17:03:05Z</dcterms:created>
  <dcterms:modified xsi:type="dcterms:W3CDTF">2020-05-12T03:27:19Z</dcterms:modified>
</cp:coreProperties>
</file>