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  <a:srgbClr val="FFFF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17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12AF3D-FFEF-4860-A8D3-B56A488A319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eggo.ru/_ph/32/2/98773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229600" cy="1207606"/>
          </a:xfrm>
        </p:spPr>
        <p:txBody>
          <a:bodyPr>
            <a:noAutofit/>
          </a:bodyPr>
          <a:lstStyle/>
          <a:p>
            <a:pPr lvl="0" indent="228600" fontAlgn="base">
              <a:spcAft>
                <a:spcPct val="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Л е т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о к нам пришло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7571" y="476672"/>
            <a:ext cx="6998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познавательно-исследовательская деятельность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(окружающий мир)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818"/>
                </a:solidFill>
              </a:rPr>
              <a:t>- По устным календарям, июль – макушка лета, май ему – дедушка, июнь – батюшка. Не беда, что дни начали понемногу убывать, лето ещё угостит нас и щедрым солнцем, и лесными дарами. В полях отцветают хлеба, но ещё цветёт гречиха и подсолнечник, на лугах идёт сенокос</a:t>
            </a:r>
          </a:p>
        </p:txBody>
      </p:sp>
      <p:pic>
        <p:nvPicPr>
          <p:cNvPr id="23554" name="Picture 2" descr="http://img01.chitalnya.ru/upload/661/7770551368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9" y="3643314"/>
            <a:ext cx="4095777" cy="30718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3556" name="Picture 4" descr="http://img1.liveinternet.ru/images/attach/c/2/70/892/70892354_Senok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357718" cy="285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0818"/>
                </a:solidFill>
              </a:rPr>
              <a:t>- Июль ещё называют сладкоежкой. В лесу и в саду поспевают ягоды и грибы. В садах и огородах много работы: прополка, окучивание, полив.</a:t>
            </a:r>
            <a:br>
              <a:rPr lang="ru-RU" sz="2000" dirty="0" smtClean="0">
                <a:solidFill>
                  <a:srgbClr val="000818"/>
                </a:solidFill>
              </a:rPr>
            </a:br>
            <a:endParaRPr lang="ru-RU" sz="2000" dirty="0">
              <a:solidFill>
                <a:srgbClr val="000818"/>
              </a:solidFill>
            </a:endParaRPr>
          </a:p>
        </p:txBody>
      </p:sp>
      <p:pic>
        <p:nvPicPr>
          <p:cNvPr id="24578" name="Picture 2" descr="http://s16.radikal.ru/i191/1202/c1/1b531babdb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238522" cy="2428892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24580" name="Picture 4" descr="http://www.ilook.by/content/images/4er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1428736"/>
            <a:ext cx="3238523" cy="2428892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</p:pic>
      <p:pic>
        <p:nvPicPr>
          <p:cNvPr id="24582" name="Picture 6" descr="http://health-h.ru/images/w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333806" cy="2500354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1/62/494/62494873_RRSRRSRR_RRyoRSRS_RRyoSRRRRRRy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428"/>
            <a:ext cx="9144000" cy="7572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Третий месяц лета: АВГУСТ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зимний стол август ставит разносол;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августе до обеда – лето, а после обеда – осень;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00042"/>
            <a:ext cx="46434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Собираем в августе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Урожай плодов.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людям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всех трудов.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над просторными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Нивами стоит.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818"/>
                </a:solidFill>
                <a:latin typeface="Arial" pitchFamily="34" charset="0"/>
                <a:cs typeface="Arial" pitchFamily="34" charset="0"/>
              </a:rPr>
              <a:t>И подсолнух зернами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cs typeface="Arial" pitchFamily="34" charset="0"/>
              </a:rPr>
              <a:t>Черными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cs typeface="Arial" pitchFamily="34" charset="0"/>
              </a:rPr>
              <a:t> набит.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rgbClr val="000818"/>
                </a:solidFill>
                <a:latin typeface="Arial" pitchFamily="34" charset="0"/>
                <a:cs typeface="Arial" pitchFamily="34" charset="0"/>
              </a:rPr>
              <a:t>С.</a:t>
            </a:r>
            <a:r>
              <a:rPr lang="ru-RU" sz="2000" dirty="0" smtClean="0">
                <a:solidFill>
                  <a:srgbClr val="000818"/>
                </a:solidFill>
                <a:latin typeface="Arial" pitchFamily="34" charset="0"/>
                <a:cs typeface="Arial" pitchFamily="34" charset="0"/>
              </a:rPr>
              <a:t> Маршак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http://gorod.tomsk.ru/uploads/47343/1307695236/summer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5070822" cy="378621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2971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0818"/>
                </a:solidFill>
              </a:rPr>
              <a:t>- Август – малиновое лето, его венец и закат, пора лёта семян и паутин, преддверие и предвестник золотой осени. Август вплетает берёзам в листву первые золотые пряди, раскидывает по полянам белёсые облака утренних и вечерних туманов, гонит по перелескам серебристые нити паутины, проливает первые, уже по-осеннему затяжные дожди. Но август зато и щедро распахивает свои кладовые, приглашая в лес за грибами и ягодами. </a:t>
            </a:r>
            <a:endParaRPr lang="ru-RU" sz="2000" dirty="0">
              <a:solidFill>
                <a:srgbClr val="000818"/>
              </a:solidFill>
            </a:endParaRPr>
          </a:p>
        </p:txBody>
      </p:sp>
      <p:pic>
        <p:nvPicPr>
          <p:cNvPr id="27650" name="Picture 2" descr="http://img1.liveinternet.ru/images/attach/c/3/76/443/76443927_WindowsLiveWriter_e1b0cdea3b36_AF66_RRRSR_SRSR__RSRyoSRRR_RRRRRyo_RRSRRRRSR_122_2032ff7771714d3daabcd53eb80a18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786214" cy="23670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7652" name="Picture 4" descr="http://img1.liveinternet.ru/images/attach/c/6/92/134/92134199_4093084_68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4684991" cy="29289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818"/>
                </a:solidFill>
              </a:rPr>
              <a:t>Животные начинают готовиться к зиме: белки сушат грибы, бурундуки запасают орешки в зимних кладовках. Медведь усиленно питается и накапливает жир. Готовятся к отлёту и птицы: ласточки, грачи, журавли. Вот и заканчивается лето.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static3.wikia.nocookie.net/__cb20100625140913/absurdopedia/images/8/89/%D0%91%D0%B5%D0%BB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3071835" cy="4349501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28676" name="Picture 4" descr="http://s4.uploads.ru/t/rUfg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89" y="1500174"/>
            <a:ext cx="2698379" cy="2022448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28680" name="Picture 8" descr="http://www.stihi.ru/pics/2013/05/30/5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14752"/>
            <a:ext cx="4332187" cy="2876573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boja-korovka.ucoz.ru/_ph/5/117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464646"/>
                </a:solidFill>
                <a:ea typeface="Times New Roman" pitchFamily="18" charset="0"/>
              </a:rPr>
              <a:t> </a:t>
            </a:r>
            <a:endParaRPr lang="ru-RU" sz="3200" dirty="0">
              <a:solidFill>
                <a:srgbClr val="99FF99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Отчего так много света?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Отчего вдруг так тепло?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Оттого, что это лето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На всё лето к нам пришло.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Оттого и каждый день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Всё длиннее, что ни день.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Ну, а ночи,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Ночь от ночи,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Всё короче и </a:t>
            </a: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короче.</a:t>
            </a: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                        (И. </a:t>
            </a:r>
            <a:r>
              <a:rPr lang="ru-RU" sz="3200" b="1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Мазнин</a:t>
            </a: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          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6605/94039626.be/0_905d8_b54aba3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Первый месяц лета: ИЮНЬ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Пришел июнь.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"Июнь! Июнь! " 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В саду щебечут птицы.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На одуванчик только дунь 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И весь он разлетится.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                         (С. Маршак</a:t>
            </a:r>
            <a:r>
              <a:rPr lang="ru-RU" sz="3600" b="1" dirty="0" smtClean="0">
                <a:solidFill>
                  <a:srgbClr val="C00000"/>
                </a:solidFill>
              </a:rPr>
              <a:t>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6412/137430761.100/0_a5b37_5e56466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В июне солнце высоко, а с утра до вечера далеко;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В июне есть нечего, да жить весело: цветы цветут и соловьи поют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/>
          <a:lstStyle/>
          <a:p>
            <a:r>
              <a:rPr lang="ru-RU" sz="2400" b="0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Июнь – это самые длинные дни и самые короткие ночи, это тепло и свет; это месяц рослых трав: пестреют луга, лесные опушки.</a:t>
            </a:r>
            <a:endParaRPr lang="ru-RU" b="0" dirty="0">
              <a:solidFill>
                <a:srgbClr val="000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9144000" cy="2374448"/>
          </a:xfrm>
        </p:spPr>
        <p:txBody>
          <a:bodyPr/>
          <a:lstStyle/>
          <a:p>
            <a:r>
              <a:rPr lang="ru-RU" dirty="0" smtClean="0">
                <a:solidFill>
                  <a:srgbClr val="000818"/>
                </a:solidFill>
              </a:rPr>
              <a:t>- В начале июня на лужайках и полянках расцветают колокольчики. Колокольчики – очень вежливые цветы, даже от лёгкого дуновения ветерка цветки раскачиваются на стебельках, нежно звенят, как бы приветствую нас. Своим звоном колокольчики прославляют солнце и небо, землю и лес</a:t>
            </a:r>
            <a:endParaRPr lang="ru-RU" dirty="0">
              <a:solidFill>
                <a:srgbClr val="000818"/>
              </a:solidFill>
            </a:endParaRPr>
          </a:p>
        </p:txBody>
      </p:sp>
      <p:pic>
        <p:nvPicPr>
          <p:cNvPr id="16386" name="Picture 2" descr="http://img0.liveinternet.ru/images/attach/b/4/103/22/103022080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090117" cy="33575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6388" name="Picture 4" descr="http://stat17.privet.ru/lr/091752ea463824c4b5de2542e6acfe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357718" cy="33575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818"/>
                </a:solidFill>
              </a:rPr>
              <a:t>- Возле ручейков и </a:t>
            </a:r>
            <a:r>
              <a:rPr lang="ru-RU" sz="2400" dirty="0" err="1" smtClean="0">
                <a:solidFill>
                  <a:srgbClr val="000818"/>
                </a:solidFill>
              </a:rPr>
              <a:t>болотинок</a:t>
            </a:r>
            <a:r>
              <a:rPr lang="ru-RU" sz="2400" dirty="0" smtClean="0">
                <a:solidFill>
                  <a:srgbClr val="000818"/>
                </a:solidFill>
              </a:rPr>
              <a:t>, лесных речек и просто </a:t>
            </a:r>
            <a:r>
              <a:rPr lang="ru-RU" sz="2400" dirty="0" err="1" smtClean="0">
                <a:solidFill>
                  <a:srgbClr val="000818"/>
                </a:solidFill>
              </a:rPr>
              <a:t>сыринок</a:t>
            </a:r>
            <a:r>
              <a:rPr lang="ru-RU" sz="2400" dirty="0" smtClean="0">
                <a:solidFill>
                  <a:srgbClr val="000818"/>
                </a:solidFill>
              </a:rPr>
              <a:t> растёт один из самых маленьких и нежных цветов – незабудка. Говорят: «Незабудка весь мир в себе держит: в самой серединке жёлтые тычинки – солнце, а вокруг </a:t>
            </a:r>
            <a:r>
              <a:rPr lang="ru-RU" sz="2400" dirty="0" err="1" smtClean="0">
                <a:solidFill>
                  <a:srgbClr val="000818"/>
                </a:solidFill>
              </a:rPr>
              <a:t>голубые</a:t>
            </a:r>
            <a:r>
              <a:rPr lang="ru-RU" sz="2400" dirty="0" smtClean="0">
                <a:solidFill>
                  <a:srgbClr val="000818"/>
                </a:solidFill>
              </a:rPr>
              <a:t> лепестки – небо»</a:t>
            </a:r>
            <a:endParaRPr lang="ru-RU" sz="2400" dirty="0">
              <a:solidFill>
                <a:srgbClr val="000818"/>
              </a:solidFill>
            </a:endParaRPr>
          </a:p>
        </p:txBody>
      </p:sp>
      <p:pic>
        <p:nvPicPr>
          <p:cNvPr id="19460" name="Picture 4" descr="http://savepic.ru/2567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28278" cy="25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9464" name="Picture 8" descr="http://www.happy-school.ru/_pu/125/415881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14850"/>
            <a:ext cx="4286280" cy="25735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591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818"/>
                </a:solidFill>
              </a:rPr>
              <a:t>- В высоких травах стрекочут </a:t>
            </a:r>
            <a:r>
              <a:rPr lang="ru-RU" sz="2400" dirty="0" smtClean="0">
                <a:solidFill>
                  <a:srgbClr val="000818"/>
                </a:solidFill>
              </a:rPr>
              <a:t>кузнечики.</a:t>
            </a:r>
            <a:endParaRPr lang="ru-RU" sz="2400" dirty="0">
              <a:solidFill>
                <a:srgbClr val="000818"/>
              </a:solidFill>
            </a:endParaRPr>
          </a:p>
        </p:txBody>
      </p:sp>
      <p:pic>
        <p:nvPicPr>
          <p:cNvPr id="20482" name="Picture 2" descr="http://i010.radikal.ru/1102/f3/77626f0e7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53"/>
            <a:ext cx="2884418" cy="185738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585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818"/>
                </a:solidFill>
              </a:rPr>
              <a:t>-Над </a:t>
            </a:r>
            <a:r>
              <a:rPr lang="ru-RU" sz="2400" dirty="0">
                <a:solidFill>
                  <a:srgbClr val="000818"/>
                </a:solidFill>
              </a:rPr>
              <a:t>цветущим лугом летают пчёлы и </a:t>
            </a:r>
            <a:r>
              <a:rPr lang="ru-RU" sz="2400" dirty="0" smtClean="0">
                <a:solidFill>
                  <a:srgbClr val="000818"/>
                </a:solidFill>
              </a:rPr>
              <a:t>бабочки.</a:t>
            </a:r>
            <a:endParaRPr lang="ru-RU" sz="2400" dirty="0">
              <a:solidFill>
                <a:srgbClr val="000818"/>
              </a:solidFill>
            </a:endParaRPr>
          </a:p>
        </p:txBody>
      </p:sp>
      <p:pic>
        <p:nvPicPr>
          <p:cNvPr id="20484" name="Picture 4" descr="http://www.vashsad.ua/i/gallery/wallpapers/1024_768/c8aU09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2214554"/>
            <a:ext cx="2905145" cy="19288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486" name="Picture 6" descr="http://doseng.org/uploads/posts/2008-08/1220170144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357694"/>
            <a:ext cx="3000396" cy="221457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1643050"/>
            <a:ext cx="600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818"/>
                </a:solidFill>
              </a:rPr>
              <a:t>В лесу много птиц, которые в июне месяце ожидают появление птенцов,</a:t>
            </a:r>
          </a:p>
        </p:txBody>
      </p:sp>
      <p:pic>
        <p:nvPicPr>
          <p:cNvPr id="20488" name="Picture 8" descr="http://rewalls.com/pic/201202/800x600/reWalls.com-59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71736" y="4357694"/>
            <a:ext cx="3071834" cy="223243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2428868"/>
            <a:ext cx="5929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в лесу надо вести себя как можно тише, чтобы не спугнуть их с гнёзд.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12/natalya482.0/0_6edc_7025da6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Второй месяц лета: ИЮЛЬ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1142984"/>
            <a:ext cx="9001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Сенокос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идет в июле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Где-то гром ворчит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порой,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готов покинуть улей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Молодой пчелиный рой.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С. Маршак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0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.vokrugsveta.ru/photo/thumbnails/600/12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86124"/>
            <a:ext cx="4092750" cy="34290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- Июль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грозник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 – это середина лета. Свет на убыли, жара на прибыли. То и дело духота разрешается грозами, по ним прозывался июль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грозником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. Вдруг ни с того ни с сего вздыбится тёмная туча. Сморгнёт синим веком – заблещет молния, пророкочет, приближаясь, гром.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</a:endParaRPr>
          </a:p>
        </p:txBody>
      </p:sp>
      <p:pic>
        <p:nvPicPr>
          <p:cNvPr id="22533" name="Picture 5" descr="http://stat17.privet.ru/lr/09280a919d471108198f16a0d93a5a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4429156" cy="33252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rgbClr val="C1FFA3"/>
      </a:dk1>
      <a:lt1>
        <a:srgbClr val="99FF99"/>
      </a:lt1>
      <a:dk2>
        <a:srgbClr val="ADFF86"/>
      </a:dk2>
      <a:lt2>
        <a:srgbClr val="7AFF3A"/>
      </a:lt2>
      <a:accent1>
        <a:srgbClr val="00B0F0"/>
      </a:accent1>
      <a:accent2>
        <a:srgbClr val="00B050"/>
      </a:accent2>
      <a:accent3>
        <a:srgbClr val="49EB70"/>
      </a:accent3>
      <a:accent4>
        <a:srgbClr val="6585CF"/>
      </a:accent4>
      <a:accent5>
        <a:srgbClr val="6BB1C9"/>
      </a:accent5>
      <a:accent6>
        <a:srgbClr val="99FF66"/>
      </a:accent6>
      <a:hlink>
        <a:srgbClr val="3D8DA9"/>
      </a:hlink>
      <a:folHlink>
        <a:srgbClr val="0000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560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Л е т о к нам пришло</vt:lpstr>
      <vt:lpstr>Слайд 2</vt:lpstr>
      <vt:lpstr>Первый месяц лета: ИЮНЬ</vt:lpstr>
      <vt:lpstr>Пословицы</vt:lpstr>
      <vt:lpstr>- Июнь – это самые длинные дни и самые короткие ночи, это тепло и свет; это месяц рослых трав: пестреют луга, лесные опушки.</vt:lpstr>
      <vt:lpstr>Слайд 6</vt:lpstr>
      <vt:lpstr>Слайд 7</vt:lpstr>
      <vt:lpstr>Второй месяц лета: ИЮЛЬ</vt:lpstr>
      <vt:lpstr>Слайд 9</vt:lpstr>
      <vt:lpstr>Слайд 10</vt:lpstr>
      <vt:lpstr>- Июль ещё называют сладкоежкой. В лесу и в саду поспевают ягоды и грибы. В садах и огородах много работы: прополка, окучивание, полив. </vt:lpstr>
      <vt:lpstr>Третий месяц лета: АВГУСТ</vt:lpstr>
      <vt:lpstr>Слайд 13</vt:lpstr>
      <vt:lpstr>- Август – малиновое лето, его венец и закат, пора лёта семян и паутин, преддверие и предвестник золотой осени. Август вплетает берёзам в листву первые золотые пряди, раскидывает по полянам белёсые облака утренних и вечерних туманов, гонит по перелескам серебристые нити паутины, проливает первые, уже по-осеннему затяжные дожди. Но август зато и щедро распахивает свои кладовые, приглашая в лес за грибами и ягодами. </vt:lpstr>
      <vt:lpstr>Животные начинают готовиться к зиме: белки сушат грибы, бурундуки запасают орешки в зимних кладовках. Медведь усиленно питается и накапливает жир. Готовятся к отлёту и птицы: ласточки, грачи, журавли. Вот и заканчивается лето.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dc:creator>Симона</dc:creator>
  <cp:lastModifiedBy>Кирикович</cp:lastModifiedBy>
  <cp:revision>29</cp:revision>
  <dcterms:created xsi:type="dcterms:W3CDTF">2014-06-15T08:34:42Z</dcterms:created>
  <dcterms:modified xsi:type="dcterms:W3CDTF">2020-05-27T03:15:08Z</dcterms:modified>
</cp:coreProperties>
</file>