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0" r:id="rId3"/>
    <p:sldId id="256" r:id="rId4"/>
    <p:sldId id="265" r:id="rId5"/>
    <p:sldId id="266" r:id="rId6"/>
    <p:sldId id="267" r:id="rId7"/>
    <p:sldId id="268" r:id="rId8"/>
    <p:sldId id="261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E4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1338" y="-8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54ECB-9F78-49C3-BD89-5CC4FB165484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AD51E-00B4-42AC-80C8-4690B778AD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805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54ECB-9F78-49C3-BD89-5CC4FB165484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AD51E-00B4-42AC-80C8-4690B778AD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3380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54ECB-9F78-49C3-BD89-5CC4FB165484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AD51E-00B4-42AC-80C8-4690B778AD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948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54ECB-9F78-49C3-BD89-5CC4FB165484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AD51E-00B4-42AC-80C8-4690B778AD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6325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54ECB-9F78-49C3-BD89-5CC4FB165484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AD51E-00B4-42AC-80C8-4690B778AD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9640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54ECB-9F78-49C3-BD89-5CC4FB165484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AD51E-00B4-42AC-80C8-4690B778AD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0272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54ECB-9F78-49C3-BD89-5CC4FB165484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AD51E-00B4-42AC-80C8-4690B778AD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5087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54ECB-9F78-49C3-BD89-5CC4FB165484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AD51E-00B4-42AC-80C8-4690B778AD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8904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54ECB-9F78-49C3-BD89-5CC4FB165484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AD51E-00B4-42AC-80C8-4690B778AD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631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54ECB-9F78-49C3-BD89-5CC4FB165484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AD51E-00B4-42AC-80C8-4690B778AD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4628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54ECB-9F78-49C3-BD89-5CC4FB165484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AD51E-00B4-42AC-80C8-4690B778AD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0680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A54ECB-9F78-49C3-BD89-5CC4FB165484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AD51E-00B4-42AC-80C8-4690B778AD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9374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://irishsettersaustralia.com/wp-content/uploads/2010/01/star_clipart_comet2.gif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969344">
            <a:off x="7704333" y="302586"/>
            <a:ext cx="752623" cy="752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irishsettersaustralia.com/wp-content/uploads/2010/01/star_clipart_comet2.gif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190239">
            <a:off x="8248228" y="145183"/>
            <a:ext cx="752623" cy="752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4.bp.blogspot.com/-PebqvPEc9Yk/U1aTZgSz9YI/AAAAAAAAAts/B64gkv1Ctnc/s1600/planet0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72944">
            <a:off x="2612076" y="432881"/>
            <a:ext cx="1261002" cy="1087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806541"/>
            <a:ext cx="552450" cy="647700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171" y="1034469"/>
            <a:ext cx="552450" cy="647700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8787" y="818811"/>
            <a:ext cx="552450" cy="6477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70706">
            <a:off x="3967160" y="226963"/>
            <a:ext cx="2033060" cy="1831393"/>
          </a:xfrm>
          <a:prstGeom prst="rect">
            <a:avLst/>
          </a:prstGeom>
        </p:spPr>
      </p:pic>
      <p:sp>
        <p:nvSpPr>
          <p:cNvPr id="4" name="Управляющая кнопка: сведения 3">
            <a:hlinkClick r:id="" action="ppaction://hlinkshowjump?jump=lastslide" highlightClick="1"/>
          </p:cNvPr>
          <p:cNvSpPr/>
          <p:nvPr/>
        </p:nvSpPr>
        <p:spPr>
          <a:xfrm>
            <a:off x="323528" y="466913"/>
            <a:ext cx="576064" cy="585823"/>
          </a:xfrm>
          <a:prstGeom prst="actionButtonInformation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4073394" y="5027692"/>
            <a:ext cx="47470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7544" y="4365104"/>
            <a:ext cx="3168352" cy="243963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27643" y="2492896"/>
            <a:ext cx="8289000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C000"/>
                </a:solidFill>
              </a:rPr>
              <a:t>«Звёздная математика»</a:t>
            </a:r>
          </a:p>
          <a:p>
            <a:pPr algn="ctr"/>
            <a:r>
              <a:rPr lang="ru-RU" sz="4000" b="1" dirty="0">
                <a:solidFill>
                  <a:srgbClr val="FFC000"/>
                </a:solidFill>
              </a:rPr>
              <a:t>у</a:t>
            </a:r>
            <a:r>
              <a:rPr lang="ru-RU" sz="4000" b="1" dirty="0" smtClean="0">
                <a:solidFill>
                  <a:srgbClr val="FFC000"/>
                </a:solidFill>
              </a:rPr>
              <a:t>стный счёт</a:t>
            </a:r>
          </a:p>
          <a:p>
            <a:pPr algn="ctr"/>
            <a:r>
              <a:rPr lang="ru-RU" sz="4000" b="1" dirty="0" smtClean="0">
                <a:solidFill>
                  <a:srgbClr val="FFC000"/>
                </a:solidFill>
              </a:rPr>
              <a:t> </a:t>
            </a:r>
            <a:endParaRPr lang="ru-RU" sz="40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985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75856" y="2969949"/>
            <a:ext cx="5680631" cy="3195355"/>
          </a:xfrm>
          <a:prstGeom prst="rect">
            <a:avLst/>
          </a:prstGeom>
          <a:ln>
            <a:noFill/>
          </a:ln>
          <a:effectLst>
            <a:reflection blurRad="6350" stA="52000" endA="300" endPos="35000" dir="5400000" sy="-100000" algn="bl" rotWithShape="0"/>
            <a:softEdge rad="635000"/>
          </a:effectLst>
        </p:spPr>
      </p:pic>
      <p:sp>
        <p:nvSpPr>
          <p:cNvPr id="7" name="Выноска-облако 6"/>
          <p:cNvSpPr/>
          <p:nvPr/>
        </p:nvSpPr>
        <p:spPr>
          <a:xfrm>
            <a:off x="179512" y="332656"/>
            <a:ext cx="5760640" cy="4234970"/>
          </a:xfrm>
          <a:prstGeom prst="cloudCallout">
            <a:avLst>
              <a:gd name="adj1" fmla="val 40738"/>
              <a:gd name="adj2" fmla="val 5602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Ребята! Хорошо ли вы умеете считать? Найдите значения выражений. А для проверки кликайте по выбранному примеру!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Удачи!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500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://irishsettersaustralia.com/wp-content/uploads/2010/01/star_clipart_comet2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969344">
            <a:off x="7704333" y="302586"/>
            <a:ext cx="752623" cy="752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irishsettersaustralia.com/wp-content/uploads/2010/01/star_clipart_comet2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42998" y="98421"/>
            <a:ext cx="752623" cy="752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irishsettersaustralia.com/wp-content/uploads/2010/01/star_clipart_comet2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190239">
            <a:off x="8248228" y="145183"/>
            <a:ext cx="752623" cy="752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4.bp.blogspot.com/-PebqvPEc9Yk/U1aTZgSz9YI/AAAAAAAAAts/B64gkv1Ctnc/s1600/planet0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72944">
            <a:off x="2612076" y="432881"/>
            <a:ext cx="1261002" cy="1087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454401"/>
            <a:ext cx="552450" cy="647700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171" y="1034469"/>
            <a:ext cx="552450" cy="647700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8787" y="818811"/>
            <a:ext cx="552450" cy="6477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70706">
            <a:off x="3967160" y="226963"/>
            <a:ext cx="2033060" cy="1831393"/>
          </a:xfrm>
          <a:prstGeom prst="rect">
            <a:avLst/>
          </a:prstGeom>
        </p:spPr>
      </p:pic>
      <p:pic>
        <p:nvPicPr>
          <p:cNvPr id="32" name="Picture 2" descr="http://irishsettersaustralia.com/wp-content/uploads/2010/01/star_clipart_comet2.gif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17777">
            <a:off x="7907650" y="5976032"/>
            <a:ext cx="752623" cy="752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583585"/>
            <a:ext cx="552450" cy="647700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755576" y="1556792"/>
            <a:ext cx="3154085" cy="4016903"/>
          </a:xfrm>
          <a:prstGeom prst="roundRect">
            <a:avLst/>
          </a:prstGeom>
          <a:solidFill>
            <a:srgbClr val="FFFF00"/>
          </a:solidFill>
          <a:ln w="38100">
            <a:solidFill>
              <a:schemeClr val="accent6">
                <a:lumMod val="5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5306347" y="1556792"/>
            <a:ext cx="3154085" cy="4016903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971600" y="1806541"/>
            <a:ext cx="2716060" cy="62871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8 – 1 + 2 = </a:t>
            </a:r>
            <a:r>
              <a:rPr lang="ru-RU" sz="4000" b="1" dirty="0" smtClean="0">
                <a:solidFill>
                  <a:srgbClr val="FFFF00"/>
                </a:solidFill>
              </a:rPr>
              <a:t>9</a:t>
            </a:r>
            <a:endParaRPr lang="ru-RU" sz="4000" b="1" dirty="0">
              <a:solidFill>
                <a:srgbClr val="FFFF00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971600" y="2737854"/>
            <a:ext cx="2716060" cy="62871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6 – 2 + 3 </a:t>
            </a:r>
            <a:r>
              <a:rPr lang="ru-RU" sz="4000" b="1" dirty="0" smtClean="0">
                <a:solidFill>
                  <a:srgbClr val="C00000"/>
                </a:solidFill>
              </a:rPr>
              <a:t>= </a:t>
            </a:r>
            <a:r>
              <a:rPr lang="ru-RU" sz="4000" b="1" dirty="0" smtClean="0">
                <a:solidFill>
                  <a:srgbClr val="FFFF00"/>
                </a:solidFill>
              </a:rPr>
              <a:t>7</a:t>
            </a:r>
            <a:endParaRPr lang="ru-RU" sz="4000" b="1" dirty="0">
              <a:solidFill>
                <a:srgbClr val="FFFF00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971600" y="3669167"/>
            <a:ext cx="2716060" cy="62871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7 – 3 + 3 </a:t>
            </a:r>
            <a:r>
              <a:rPr lang="ru-RU" sz="4000" b="1" dirty="0" smtClean="0">
                <a:solidFill>
                  <a:srgbClr val="C00000"/>
                </a:solidFill>
              </a:rPr>
              <a:t>=</a:t>
            </a:r>
            <a:r>
              <a:rPr lang="ru-RU" sz="4000" b="1" dirty="0" smtClean="0">
                <a:solidFill>
                  <a:srgbClr val="FFFF00"/>
                </a:solidFill>
              </a:rPr>
              <a:t> </a:t>
            </a:r>
            <a:r>
              <a:rPr lang="ru-RU" sz="4000" b="1" dirty="0" smtClean="0">
                <a:solidFill>
                  <a:srgbClr val="FFFF00"/>
                </a:solidFill>
              </a:rPr>
              <a:t>7 </a:t>
            </a:r>
            <a:endParaRPr lang="ru-RU" sz="4000" b="1" dirty="0">
              <a:solidFill>
                <a:srgbClr val="FFFF00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971600" y="4600482"/>
            <a:ext cx="2716060" cy="62871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6 – 2 + 1 </a:t>
            </a:r>
            <a:r>
              <a:rPr lang="ru-RU" sz="4000" b="1" dirty="0" smtClean="0">
                <a:solidFill>
                  <a:srgbClr val="C00000"/>
                </a:solidFill>
              </a:rPr>
              <a:t>= </a:t>
            </a:r>
            <a:r>
              <a:rPr lang="ru-RU" sz="4000" b="1" dirty="0" smtClean="0">
                <a:solidFill>
                  <a:srgbClr val="FFFF00"/>
                </a:solidFill>
              </a:rPr>
              <a:t>5</a:t>
            </a:r>
            <a:endParaRPr lang="ru-RU" sz="4000" b="1" dirty="0">
              <a:solidFill>
                <a:srgbClr val="FFFF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43808" y="4365104"/>
            <a:ext cx="3168352" cy="2439632"/>
          </a:xfrm>
          <a:prstGeom prst="rect">
            <a:avLst/>
          </a:prstGeom>
          <a:noFill/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806541"/>
            <a:ext cx="552450" cy="64770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990" y="1806541"/>
            <a:ext cx="552450" cy="64770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990" y="2708920"/>
            <a:ext cx="552450" cy="64770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990" y="3645396"/>
            <a:ext cx="552450" cy="64770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990" y="4581128"/>
            <a:ext cx="55245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03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9114 7.40741E-7 L 0.49114 0.49514 L 2.5E-6 0.49514 L 0.00989 0.01319 " pathEditMode="relative" rAng="0" ptsTypes="FFFF">
                                      <p:cBhvr>
                                        <p:cTn id="6" dur="2000" spd="-100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566" y="2474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9114 1.11111E-6 L 0.49114 0.34884 L 2.5E-6 0.34884 L 0.00989 0.01319 " pathEditMode="relative" rAng="0" ptsTypes="FFFF">
                                      <p:cBhvr>
                                        <p:cTn id="14" dur="2000" spd="-100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566" y="174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8489 2.96296E-6 L 0.48489 0.20277 L 2.5E-6 0.20277 L 0.00989 0.01319 L 0.00989 0.01319 " pathEditMode="relative" rAng="0" ptsTypes="FFFFF">
                                      <p:cBhvr>
                                        <p:cTn id="22" dur="2000" spd="-100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253" y="1013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9114 3.33333E-6 L 0.49114 0.06689 L 2.5E-6 0.06689 L 0.00989 0.01319 " pathEditMode="relative" rAng="0" ptsTypes="FFFF">
                                      <p:cBhvr>
                                        <p:cTn id="30" dur="2000" spd="-1000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566" y="33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://irishsettersaustralia.com/wp-content/uploads/2010/01/star_clipart_comet2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969344">
            <a:off x="7704333" y="302586"/>
            <a:ext cx="752623" cy="752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irishsettersaustralia.com/wp-content/uploads/2010/01/star_clipart_comet2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42998" y="98421"/>
            <a:ext cx="752623" cy="752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irishsettersaustralia.com/wp-content/uploads/2010/01/star_clipart_comet2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190239">
            <a:off x="8248228" y="145183"/>
            <a:ext cx="752623" cy="752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4.bp.blogspot.com/-PebqvPEc9Yk/U1aTZgSz9YI/AAAAAAAAAts/B64gkv1Ctnc/s1600/planet0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72944">
            <a:off x="2612076" y="432881"/>
            <a:ext cx="1261002" cy="1087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806541"/>
            <a:ext cx="552450" cy="647700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454401"/>
            <a:ext cx="552450" cy="647700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171" y="1034469"/>
            <a:ext cx="552450" cy="647700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8787" y="818811"/>
            <a:ext cx="552450" cy="6477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70706">
            <a:off x="3967160" y="226963"/>
            <a:ext cx="2033060" cy="1831393"/>
          </a:xfrm>
          <a:prstGeom prst="rect">
            <a:avLst/>
          </a:prstGeom>
        </p:spPr>
      </p:pic>
      <p:pic>
        <p:nvPicPr>
          <p:cNvPr id="32" name="Picture 2" descr="http://irishsettersaustralia.com/wp-content/uploads/2010/01/star_clipart_comet2.gif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17777">
            <a:off x="7907650" y="5976032"/>
            <a:ext cx="752623" cy="752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583585"/>
            <a:ext cx="552450" cy="647700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755576" y="1556792"/>
            <a:ext cx="3154085" cy="4016903"/>
          </a:xfrm>
          <a:prstGeom prst="roundRect">
            <a:avLst/>
          </a:prstGeom>
          <a:solidFill>
            <a:srgbClr val="FFFF00"/>
          </a:solidFill>
          <a:ln w="38100">
            <a:solidFill>
              <a:schemeClr val="accent6">
                <a:lumMod val="5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5306347" y="1556792"/>
            <a:ext cx="3154085" cy="4016903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971600" y="1806541"/>
            <a:ext cx="2716060" cy="62871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7 – 3 + 2 = </a:t>
            </a:r>
            <a:r>
              <a:rPr lang="ru-RU" sz="4000" b="1" dirty="0" smtClean="0">
                <a:solidFill>
                  <a:srgbClr val="FFFF00"/>
                </a:solidFill>
              </a:rPr>
              <a:t>6</a:t>
            </a:r>
            <a:endParaRPr lang="ru-RU" sz="4000" b="1" dirty="0">
              <a:solidFill>
                <a:srgbClr val="FFFF00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971600" y="2737854"/>
            <a:ext cx="2716060" cy="62871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5 - 3 + 1 = </a:t>
            </a:r>
            <a:r>
              <a:rPr lang="ru-RU" sz="4000" b="1" dirty="0" smtClean="0">
                <a:solidFill>
                  <a:srgbClr val="FFFF00"/>
                </a:solidFill>
              </a:rPr>
              <a:t>3</a:t>
            </a:r>
            <a:endParaRPr lang="ru-RU" sz="4000" b="1" dirty="0">
              <a:solidFill>
                <a:srgbClr val="FFFF00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971600" y="3669167"/>
            <a:ext cx="2716060" cy="62871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6 - 3 + 1 </a:t>
            </a:r>
            <a:r>
              <a:rPr lang="ru-RU" sz="4000" b="1" dirty="0" smtClean="0">
                <a:solidFill>
                  <a:srgbClr val="C00000"/>
                </a:solidFill>
              </a:rPr>
              <a:t>= </a:t>
            </a:r>
            <a:r>
              <a:rPr lang="ru-RU" sz="4000" b="1" dirty="0" smtClean="0">
                <a:solidFill>
                  <a:srgbClr val="FFFF00"/>
                </a:solidFill>
              </a:rPr>
              <a:t>4</a:t>
            </a:r>
            <a:endParaRPr lang="ru-RU" sz="4000" b="1" dirty="0">
              <a:solidFill>
                <a:srgbClr val="FFFF00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971600" y="4600482"/>
            <a:ext cx="2716060" cy="62871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4 - 2 + 1 </a:t>
            </a:r>
            <a:r>
              <a:rPr lang="ru-RU" sz="4000" b="1" dirty="0" smtClean="0">
                <a:solidFill>
                  <a:srgbClr val="C00000"/>
                </a:solidFill>
              </a:rPr>
              <a:t>= </a:t>
            </a:r>
            <a:r>
              <a:rPr lang="ru-RU" sz="4000" b="1" dirty="0" smtClean="0">
                <a:solidFill>
                  <a:srgbClr val="FFFF00"/>
                </a:solidFill>
              </a:rPr>
              <a:t>3</a:t>
            </a:r>
            <a:endParaRPr lang="ru-RU" sz="4000" b="1" dirty="0">
              <a:solidFill>
                <a:srgbClr val="FFFF00"/>
              </a:solidFill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7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43808" y="4365104"/>
            <a:ext cx="3168352" cy="2439632"/>
          </a:xfrm>
          <a:prstGeom prst="rect">
            <a:avLst/>
          </a:prstGeom>
          <a:noFill/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990" y="1806541"/>
            <a:ext cx="552450" cy="64770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990" y="2708920"/>
            <a:ext cx="552450" cy="647700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990" y="3645396"/>
            <a:ext cx="552450" cy="647700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990" y="4581128"/>
            <a:ext cx="55245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6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9114 7.40741E-7 L 0.49114 0.49514 L 2.5E-6 0.49514 L 0.00989 0.01319 " pathEditMode="relative" rAng="0" ptsTypes="FFFF">
                                      <p:cBhvr>
                                        <p:cTn id="6" dur="2000" spd="-100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566" y="2474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9114 1.11111E-6 L 0.49114 0.34884 L 2.5E-6 0.34884 L 0.00989 0.01319 " pathEditMode="relative" rAng="0" ptsTypes="FFFF">
                                      <p:cBhvr>
                                        <p:cTn id="14" dur="2000" spd="-100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566" y="174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8489 2.96296E-6 L 0.48489 0.20277 L 2.5E-6 0.20277 L 0.00989 0.01319 L 0.00989 0.01319 " pathEditMode="relative" rAng="0" ptsTypes="FFFFF">
                                      <p:cBhvr>
                                        <p:cTn id="22" dur="2000" spd="-100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253" y="1013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9114 3.33333E-6 L 0.49114 0.06689 L 2.5E-6 0.06689 L 0.00989 0.01319 " pathEditMode="relative" rAng="0" ptsTypes="FFFF">
                                      <p:cBhvr>
                                        <p:cTn id="30" dur="2000" spd="-1000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566" y="33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://irishsettersaustralia.com/wp-content/uploads/2010/01/star_clipart_comet2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969344">
            <a:off x="7704333" y="302586"/>
            <a:ext cx="752623" cy="752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irishsettersaustralia.com/wp-content/uploads/2010/01/star_clipart_comet2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42998" y="98421"/>
            <a:ext cx="752623" cy="752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irishsettersaustralia.com/wp-content/uploads/2010/01/star_clipart_comet2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190239">
            <a:off x="8248228" y="145183"/>
            <a:ext cx="752623" cy="752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4.bp.blogspot.com/-PebqvPEc9Yk/U1aTZgSz9YI/AAAAAAAAAts/B64gkv1Ctnc/s1600/planet0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72944">
            <a:off x="2612076" y="432881"/>
            <a:ext cx="1261002" cy="1087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806541"/>
            <a:ext cx="552450" cy="647700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454401"/>
            <a:ext cx="552450" cy="647700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171" y="1034469"/>
            <a:ext cx="552450" cy="647700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8787" y="818811"/>
            <a:ext cx="552450" cy="6477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70706">
            <a:off x="3967160" y="226963"/>
            <a:ext cx="2033060" cy="1831393"/>
          </a:xfrm>
          <a:prstGeom prst="rect">
            <a:avLst/>
          </a:prstGeom>
        </p:spPr>
      </p:pic>
      <p:pic>
        <p:nvPicPr>
          <p:cNvPr id="32" name="Picture 2" descr="http://irishsettersaustralia.com/wp-content/uploads/2010/01/star_clipart_comet2.gif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17777">
            <a:off x="7907650" y="5976032"/>
            <a:ext cx="752623" cy="752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583585"/>
            <a:ext cx="552450" cy="647700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755576" y="1556792"/>
            <a:ext cx="3154085" cy="4016903"/>
          </a:xfrm>
          <a:prstGeom prst="roundRect">
            <a:avLst/>
          </a:prstGeom>
          <a:solidFill>
            <a:srgbClr val="FFFF00"/>
          </a:solidFill>
          <a:ln w="38100">
            <a:solidFill>
              <a:schemeClr val="accent6">
                <a:lumMod val="5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5306347" y="1556792"/>
            <a:ext cx="3154085" cy="4016903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971600" y="1806541"/>
            <a:ext cx="2716060" cy="62871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C00000"/>
                </a:solidFill>
              </a:rPr>
              <a:t>10 - 3 + 2 </a:t>
            </a:r>
            <a:r>
              <a:rPr lang="ru-RU" sz="3600" b="1" dirty="0" smtClean="0">
                <a:solidFill>
                  <a:srgbClr val="C00000"/>
                </a:solidFill>
              </a:rPr>
              <a:t>= </a:t>
            </a:r>
            <a:r>
              <a:rPr lang="ru-RU" sz="3600" b="1" dirty="0" smtClean="0">
                <a:solidFill>
                  <a:srgbClr val="FFFF00"/>
                </a:solidFill>
              </a:rPr>
              <a:t>9</a:t>
            </a:r>
            <a:endParaRPr lang="ru-RU" sz="3600" b="1" dirty="0">
              <a:solidFill>
                <a:srgbClr val="FFFF00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971600" y="2737854"/>
            <a:ext cx="2716060" cy="62871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6 - 3 + 1 </a:t>
            </a:r>
            <a:r>
              <a:rPr lang="ru-RU" sz="4000" b="1" dirty="0" smtClean="0">
                <a:solidFill>
                  <a:srgbClr val="C00000"/>
                </a:solidFill>
              </a:rPr>
              <a:t>= </a:t>
            </a:r>
            <a:r>
              <a:rPr lang="ru-RU" sz="4000" b="1" dirty="0" smtClean="0">
                <a:solidFill>
                  <a:srgbClr val="FFFF00"/>
                </a:solidFill>
              </a:rPr>
              <a:t>4</a:t>
            </a:r>
            <a:endParaRPr lang="ru-RU" sz="4000" b="1" dirty="0">
              <a:solidFill>
                <a:srgbClr val="FFFF00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971600" y="3669167"/>
            <a:ext cx="2716060" cy="62871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8 - 3 + 1 </a:t>
            </a:r>
            <a:r>
              <a:rPr lang="ru-RU" sz="4000" b="1" dirty="0" smtClean="0">
                <a:solidFill>
                  <a:srgbClr val="C00000"/>
                </a:solidFill>
              </a:rPr>
              <a:t>= </a:t>
            </a:r>
            <a:r>
              <a:rPr lang="ru-RU" sz="4000" b="1" dirty="0" smtClean="0">
                <a:solidFill>
                  <a:srgbClr val="FFFF00"/>
                </a:solidFill>
              </a:rPr>
              <a:t>6</a:t>
            </a:r>
            <a:endParaRPr lang="ru-RU" sz="4000" b="1" dirty="0">
              <a:solidFill>
                <a:srgbClr val="FFFF00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971600" y="4600482"/>
            <a:ext cx="2716060" cy="62871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2 - 2 + 1 </a:t>
            </a:r>
            <a:r>
              <a:rPr lang="ru-RU" sz="4000" b="1" dirty="0" smtClean="0">
                <a:solidFill>
                  <a:srgbClr val="C00000"/>
                </a:solidFill>
              </a:rPr>
              <a:t>= </a:t>
            </a:r>
            <a:r>
              <a:rPr lang="ru-RU" sz="4000" b="1" dirty="0" smtClean="0">
                <a:solidFill>
                  <a:srgbClr val="FFFF00"/>
                </a:solidFill>
              </a:rPr>
              <a:t>1</a:t>
            </a:r>
            <a:endParaRPr lang="ru-RU" sz="4000" b="1" dirty="0">
              <a:solidFill>
                <a:srgbClr val="FFFF00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7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43808" y="4365104"/>
            <a:ext cx="3168352" cy="2439632"/>
          </a:xfrm>
          <a:prstGeom prst="rect">
            <a:avLst/>
          </a:prstGeom>
          <a:noFill/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990" y="1806541"/>
            <a:ext cx="552450" cy="64770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990" y="2708920"/>
            <a:ext cx="552450" cy="64770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990" y="3645396"/>
            <a:ext cx="552450" cy="64770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990" y="4581128"/>
            <a:ext cx="55245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109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9114 7.40741E-7 L 0.49114 0.49514 L 2.5E-6 0.49514 L 0.00989 0.01319 " pathEditMode="relative" rAng="0" ptsTypes="FFFF">
                                      <p:cBhvr>
                                        <p:cTn id="6" dur="2000" spd="-100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566" y="2474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9114 1.11111E-6 L 0.49114 0.34884 L 2.5E-6 0.34884 L 0.00989 0.01319 " pathEditMode="relative" rAng="0" ptsTypes="FFFF">
                                      <p:cBhvr>
                                        <p:cTn id="14" dur="2000" spd="-100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566" y="174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8489 2.96296E-6 L 0.48489 0.20277 L 2.5E-6 0.20277 L 0.00989 0.01319 L 0.00989 0.01319 " pathEditMode="relative" rAng="0" ptsTypes="FFFFF">
                                      <p:cBhvr>
                                        <p:cTn id="22" dur="2000" spd="-100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253" y="1013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9114 3.33333E-6 L 0.49114 0.06689 L 2.5E-6 0.06689 L 0.00989 0.01319 " pathEditMode="relative" rAng="0" ptsTypes="FFFF">
                                      <p:cBhvr>
                                        <p:cTn id="30" dur="2000" spd="-1000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566" y="33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://irishsettersaustralia.com/wp-content/uploads/2010/01/star_clipart_comet2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969344">
            <a:off x="7704333" y="302586"/>
            <a:ext cx="752623" cy="752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irishsettersaustralia.com/wp-content/uploads/2010/01/star_clipart_comet2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42998" y="98421"/>
            <a:ext cx="752623" cy="752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irishsettersaustralia.com/wp-content/uploads/2010/01/star_clipart_comet2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190239">
            <a:off x="8248228" y="145183"/>
            <a:ext cx="752623" cy="752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4.bp.blogspot.com/-PebqvPEc9Yk/U1aTZgSz9YI/AAAAAAAAAts/B64gkv1Ctnc/s1600/planet0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72944">
            <a:off x="2612076" y="432881"/>
            <a:ext cx="1261002" cy="1087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806541"/>
            <a:ext cx="552450" cy="647700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454401"/>
            <a:ext cx="552450" cy="647700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171" y="1034469"/>
            <a:ext cx="552450" cy="647700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8787" y="818811"/>
            <a:ext cx="552450" cy="6477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70706">
            <a:off x="3967160" y="226963"/>
            <a:ext cx="2033060" cy="1831393"/>
          </a:xfrm>
          <a:prstGeom prst="rect">
            <a:avLst/>
          </a:prstGeom>
        </p:spPr>
      </p:pic>
      <p:pic>
        <p:nvPicPr>
          <p:cNvPr id="32" name="Picture 2" descr="http://irishsettersaustralia.com/wp-content/uploads/2010/01/star_clipart_comet2.gif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17777">
            <a:off x="7907650" y="5976032"/>
            <a:ext cx="752623" cy="752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583585"/>
            <a:ext cx="552450" cy="647700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755576" y="1556792"/>
            <a:ext cx="3154085" cy="4016903"/>
          </a:xfrm>
          <a:prstGeom prst="roundRect">
            <a:avLst/>
          </a:prstGeom>
          <a:solidFill>
            <a:srgbClr val="FFFF00"/>
          </a:solidFill>
          <a:ln w="38100">
            <a:solidFill>
              <a:schemeClr val="accent6">
                <a:lumMod val="5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5306347" y="1556792"/>
            <a:ext cx="3154085" cy="4016903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971600" y="1806541"/>
            <a:ext cx="2716060" cy="62871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C00000"/>
                </a:solidFill>
              </a:rPr>
              <a:t>10 - 5</a:t>
            </a: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r>
              <a:rPr lang="ru-RU" sz="3600" b="1" dirty="0">
                <a:solidFill>
                  <a:srgbClr val="C00000"/>
                </a:solidFill>
              </a:rPr>
              <a:t>+ 2 </a:t>
            </a:r>
            <a:r>
              <a:rPr lang="ru-RU" sz="3600" b="1" dirty="0" smtClean="0">
                <a:solidFill>
                  <a:srgbClr val="C00000"/>
                </a:solidFill>
              </a:rPr>
              <a:t>= </a:t>
            </a:r>
            <a:r>
              <a:rPr lang="ru-RU" sz="3600" b="1" dirty="0" smtClean="0">
                <a:solidFill>
                  <a:srgbClr val="FFFF00"/>
                </a:solidFill>
              </a:rPr>
              <a:t>7</a:t>
            </a:r>
            <a:endParaRPr lang="ru-RU" sz="3600" b="1" dirty="0">
              <a:solidFill>
                <a:srgbClr val="FFFF00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971600" y="2737854"/>
            <a:ext cx="2716060" cy="62871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5 </a:t>
            </a:r>
            <a:r>
              <a:rPr lang="ru-RU" sz="4000" b="1" dirty="0" smtClean="0">
                <a:solidFill>
                  <a:srgbClr val="C00000"/>
                </a:solidFill>
              </a:rPr>
              <a:t>+ 3 - </a:t>
            </a:r>
            <a:r>
              <a:rPr lang="ru-RU" sz="4000" b="1" dirty="0">
                <a:solidFill>
                  <a:srgbClr val="C00000"/>
                </a:solidFill>
              </a:rPr>
              <a:t>1 </a:t>
            </a:r>
            <a:r>
              <a:rPr lang="ru-RU" sz="4000" b="1" dirty="0" smtClean="0">
                <a:solidFill>
                  <a:srgbClr val="C00000"/>
                </a:solidFill>
              </a:rPr>
              <a:t>= </a:t>
            </a:r>
            <a:r>
              <a:rPr lang="ru-RU" sz="4000" b="1" dirty="0" smtClean="0">
                <a:solidFill>
                  <a:srgbClr val="FFFF00"/>
                </a:solidFill>
              </a:rPr>
              <a:t>7</a:t>
            </a:r>
            <a:endParaRPr lang="ru-RU" sz="4000" b="1" dirty="0">
              <a:solidFill>
                <a:srgbClr val="FFFF00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971600" y="3669167"/>
            <a:ext cx="2716060" cy="62871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9 - 3 + </a:t>
            </a:r>
            <a:r>
              <a:rPr lang="ru-RU" sz="4000" b="1" dirty="0" smtClean="0">
                <a:solidFill>
                  <a:srgbClr val="C00000"/>
                </a:solidFill>
              </a:rPr>
              <a:t>2 = </a:t>
            </a:r>
            <a:r>
              <a:rPr lang="ru-RU" sz="4000" b="1" dirty="0" smtClean="0">
                <a:solidFill>
                  <a:srgbClr val="FFFF00"/>
                </a:solidFill>
              </a:rPr>
              <a:t>8</a:t>
            </a:r>
            <a:endParaRPr lang="ru-RU" sz="4000" b="1" dirty="0">
              <a:solidFill>
                <a:srgbClr val="FFFF00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971600" y="4600482"/>
            <a:ext cx="2716060" cy="62871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7 - </a:t>
            </a:r>
            <a:r>
              <a:rPr lang="ru-RU" sz="4000" b="1" dirty="0" smtClean="0">
                <a:solidFill>
                  <a:srgbClr val="C00000"/>
                </a:solidFill>
              </a:rPr>
              <a:t>2 + 4 = </a:t>
            </a:r>
            <a:r>
              <a:rPr lang="ru-RU" sz="4000" b="1" dirty="0" smtClean="0">
                <a:solidFill>
                  <a:srgbClr val="FFFF00"/>
                </a:solidFill>
              </a:rPr>
              <a:t>9</a:t>
            </a:r>
            <a:endParaRPr lang="ru-RU" sz="4000" b="1" dirty="0">
              <a:solidFill>
                <a:srgbClr val="FFFF00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7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43808" y="4365104"/>
            <a:ext cx="3168352" cy="2439632"/>
          </a:xfrm>
          <a:prstGeom prst="rect">
            <a:avLst/>
          </a:prstGeom>
          <a:noFill/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990" y="1806541"/>
            <a:ext cx="552450" cy="64770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990" y="2708920"/>
            <a:ext cx="552450" cy="64770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990" y="3645396"/>
            <a:ext cx="552450" cy="64770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990" y="4581128"/>
            <a:ext cx="55245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503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9114 7.40741E-7 L 0.49114 0.49514 L 2.5E-6 0.49514 L 0.00989 0.01319 " pathEditMode="relative" rAng="0" ptsTypes="FFFF">
                                      <p:cBhvr>
                                        <p:cTn id="6" dur="2000" spd="-100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566" y="2474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9114 1.11111E-6 L 0.49114 0.34884 L 2.5E-6 0.34884 L 0.00989 0.01319 " pathEditMode="relative" rAng="0" ptsTypes="FFFF">
                                      <p:cBhvr>
                                        <p:cTn id="14" dur="2000" spd="-100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566" y="174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8489 2.96296E-6 L 0.48489 0.20277 L 2.5E-6 0.20277 L 0.00989 0.01319 L 0.00989 0.01319 " pathEditMode="relative" rAng="0" ptsTypes="FFFFF">
                                      <p:cBhvr>
                                        <p:cTn id="22" dur="2000" spd="-100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253" y="1013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9114 3.33333E-6 L 0.49114 0.06689 L 2.5E-6 0.06689 L 0.00989 0.01319 " pathEditMode="relative" rAng="0" ptsTypes="FFFF">
                                      <p:cBhvr>
                                        <p:cTn id="30" dur="2000" spd="-1000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566" y="33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://irishsettersaustralia.com/wp-content/uploads/2010/01/star_clipart_comet2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969344">
            <a:off x="7704333" y="302586"/>
            <a:ext cx="752623" cy="752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irishsettersaustralia.com/wp-content/uploads/2010/01/star_clipart_comet2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42998" y="98421"/>
            <a:ext cx="752623" cy="752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irishsettersaustralia.com/wp-content/uploads/2010/01/star_clipart_comet2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190239">
            <a:off x="8248228" y="145183"/>
            <a:ext cx="752623" cy="752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4.bp.blogspot.com/-PebqvPEc9Yk/U1aTZgSz9YI/AAAAAAAAAts/B64gkv1Ctnc/s1600/planet0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72944">
            <a:off x="2612076" y="432881"/>
            <a:ext cx="1261002" cy="1087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806541"/>
            <a:ext cx="552450" cy="647700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454401"/>
            <a:ext cx="552450" cy="647700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171" y="1034469"/>
            <a:ext cx="552450" cy="647700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8787" y="818811"/>
            <a:ext cx="552450" cy="6477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70706">
            <a:off x="3967160" y="226963"/>
            <a:ext cx="2033060" cy="1831393"/>
          </a:xfrm>
          <a:prstGeom prst="rect">
            <a:avLst/>
          </a:prstGeom>
        </p:spPr>
      </p:pic>
      <p:pic>
        <p:nvPicPr>
          <p:cNvPr id="32" name="Picture 2" descr="http://irishsettersaustralia.com/wp-content/uploads/2010/01/star_clipart_comet2.gif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17777">
            <a:off x="7907650" y="5976032"/>
            <a:ext cx="752623" cy="752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583585"/>
            <a:ext cx="552450" cy="647700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755576" y="1556792"/>
            <a:ext cx="3154085" cy="4016903"/>
          </a:xfrm>
          <a:prstGeom prst="roundRect">
            <a:avLst/>
          </a:prstGeom>
          <a:solidFill>
            <a:srgbClr val="FFFF00"/>
          </a:solidFill>
          <a:ln w="38100">
            <a:solidFill>
              <a:schemeClr val="accent6">
                <a:lumMod val="5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5306347" y="1556792"/>
            <a:ext cx="3154085" cy="4016903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971600" y="1806541"/>
            <a:ext cx="2716060" cy="62871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8 - 3 + 2 </a:t>
            </a:r>
            <a:r>
              <a:rPr lang="ru-RU" sz="4000" b="1" dirty="0" smtClean="0">
                <a:solidFill>
                  <a:srgbClr val="C00000"/>
                </a:solidFill>
              </a:rPr>
              <a:t>= </a:t>
            </a:r>
            <a:r>
              <a:rPr lang="ru-RU" sz="4000" b="1" dirty="0" smtClean="0">
                <a:solidFill>
                  <a:srgbClr val="FFFF00"/>
                </a:solidFill>
              </a:rPr>
              <a:t>7</a:t>
            </a:r>
            <a:endParaRPr lang="ru-RU" sz="4000" b="1" dirty="0">
              <a:solidFill>
                <a:srgbClr val="FFFF00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971600" y="2737854"/>
            <a:ext cx="2716060" cy="62871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5 - 3 + 2 </a:t>
            </a:r>
            <a:r>
              <a:rPr lang="ru-RU" sz="4000" b="1" dirty="0" smtClean="0">
                <a:solidFill>
                  <a:srgbClr val="C00000"/>
                </a:solidFill>
              </a:rPr>
              <a:t>= </a:t>
            </a:r>
            <a:r>
              <a:rPr lang="ru-RU" sz="4000" b="1" dirty="0" smtClean="0">
                <a:solidFill>
                  <a:srgbClr val="FFFF00"/>
                </a:solidFill>
              </a:rPr>
              <a:t>4</a:t>
            </a:r>
            <a:endParaRPr lang="ru-RU" sz="4000" b="1" dirty="0">
              <a:solidFill>
                <a:srgbClr val="FFFF00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971600" y="3669167"/>
            <a:ext cx="2716060" cy="62871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7 - 2 + 1 </a:t>
            </a:r>
            <a:r>
              <a:rPr lang="ru-RU" sz="4000" b="1" dirty="0" smtClean="0">
                <a:solidFill>
                  <a:srgbClr val="C00000"/>
                </a:solidFill>
              </a:rPr>
              <a:t>= </a:t>
            </a:r>
            <a:r>
              <a:rPr lang="ru-RU" sz="4000" b="1" dirty="0" smtClean="0">
                <a:solidFill>
                  <a:srgbClr val="FFFF00"/>
                </a:solidFill>
              </a:rPr>
              <a:t>6</a:t>
            </a:r>
            <a:endParaRPr lang="ru-RU" sz="4000" b="1" dirty="0">
              <a:solidFill>
                <a:srgbClr val="FFFF00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971600" y="4600482"/>
            <a:ext cx="2716060" cy="62871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6 - 2 + 3 </a:t>
            </a:r>
            <a:r>
              <a:rPr lang="ru-RU" sz="4000" b="1" dirty="0" smtClean="0">
                <a:solidFill>
                  <a:srgbClr val="C00000"/>
                </a:solidFill>
              </a:rPr>
              <a:t>= </a:t>
            </a:r>
            <a:r>
              <a:rPr lang="ru-RU" sz="4000" b="1" dirty="0" smtClean="0">
                <a:solidFill>
                  <a:srgbClr val="FFFF00"/>
                </a:solidFill>
              </a:rPr>
              <a:t>7</a:t>
            </a:r>
            <a:endParaRPr lang="ru-RU" sz="4000" b="1" dirty="0">
              <a:solidFill>
                <a:srgbClr val="FFFF00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7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43808" y="4365104"/>
            <a:ext cx="3168352" cy="2439632"/>
          </a:xfrm>
          <a:prstGeom prst="rect">
            <a:avLst/>
          </a:prstGeom>
          <a:noFill/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990" y="1806541"/>
            <a:ext cx="552450" cy="64770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990" y="2708920"/>
            <a:ext cx="552450" cy="64770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990" y="3645396"/>
            <a:ext cx="552450" cy="64770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990" y="4581128"/>
            <a:ext cx="55245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788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9114 7.40741E-7 L 0.49114 0.49514 L 2.5E-6 0.49514 L 0.00989 0.01319 " pathEditMode="relative" rAng="0" ptsTypes="FFFF">
                                      <p:cBhvr>
                                        <p:cTn id="6" dur="2000" spd="-100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566" y="2474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9114 1.11111E-6 L 0.49114 0.34884 L 2.5E-6 0.34884 L 0.00989 0.01319 " pathEditMode="relative" rAng="0" ptsTypes="FFFF">
                                      <p:cBhvr>
                                        <p:cTn id="14" dur="2000" spd="-100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566" y="174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8489 2.96296E-6 L 0.48489 0.20277 L 2.5E-6 0.20277 L 0.00989 0.01319 L 0.00989 0.01319 " pathEditMode="relative" rAng="0" ptsTypes="FFFFF">
                                      <p:cBhvr>
                                        <p:cTn id="22" dur="2000" spd="-100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253" y="1013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9114 3.33333E-6 L 0.49114 0.06689 L 2.5E-6 0.06689 L 0.00989 0.01319 " pathEditMode="relative" rAng="0" ptsTypes="FFFF">
                                      <p:cBhvr>
                                        <p:cTn id="30" dur="2000" spd="-1000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566" y="33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75856" y="2969949"/>
            <a:ext cx="5680631" cy="3195355"/>
          </a:xfrm>
          <a:prstGeom prst="rect">
            <a:avLst/>
          </a:prstGeom>
          <a:ln>
            <a:noFill/>
          </a:ln>
          <a:effectLst>
            <a:reflection blurRad="6350" stA="52000" endA="300" endPos="35000" dir="5400000" sy="-100000" algn="bl" rotWithShape="0"/>
            <a:softEdge rad="635000"/>
          </a:effectLst>
        </p:spPr>
      </p:pic>
      <p:sp>
        <p:nvSpPr>
          <p:cNvPr id="5" name="Выноска-облако 4"/>
          <p:cNvSpPr/>
          <p:nvPr/>
        </p:nvSpPr>
        <p:spPr>
          <a:xfrm>
            <a:off x="179512" y="476672"/>
            <a:ext cx="5184576" cy="3384376"/>
          </a:xfrm>
          <a:prstGeom prst="cloudCallout">
            <a:avLst>
              <a:gd name="adj1" fmla="val 46823"/>
              <a:gd name="adj2" fmla="val 5890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Молодцы, ребята!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Отлично справились с заданиями!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До свидания, до новых встреч!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697" y="0"/>
            <a:ext cx="552450" cy="647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583585"/>
            <a:ext cx="552450" cy="6477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2296549"/>
            <a:ext cx="552450" cy="6477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9946" y="2168860"/>
            <a:ext cx="552450" cy="6477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8787" y="818811"/>
            <a:ext cx="552450" cy="647700"/>
          </a:xfrm>
          <a:prstGeom prst="rect">
            <a:avLst/>
          </a:prstGeom>
        </p:spPr>
      </p:pic>
      <p:sp>
        <p:nvSpPr>
          <p:cNvPr id="2" name="Умножение 1">
            <a:hlinkClick r:id="" action="ppaction://hlinkshowjump?jump=endshow"/>
          </p:cNvPr>
          <p:cNvSpPr/>
          <p:nvPr/>
        </p:nvSpPr>
        <p:spPr>
          <a:xfrm>
            <a:off x="8016577" y="6165304"/>
            <a:ext cx="659879" cy="576064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919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</TotalTime>
  <Words>185</Words>
  <Application>Microsoft Office PowerPoint</Application>
  <PresentationFormat>Экран (4:3)</PresentationFormat>
  <Paragraphs>29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Лена</cp:lastModifiedBy>
  <cp:revision>48</cp:revision>
  <dcterms:created xsi:type="dcterms:W3CDTF">2016-06-23T18:43:14Z</dcterms:created>
  <dcterms:modified xsi:type="dcterms:W3CDTF">2020-04-06T12:13:09Z</dcterms:modified>
</cp:coreProperties>
</file>