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017.radikal.ru/i410/1504/bb/eb3805fcd3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528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8680"/>
            <a:ext cx="6400800" cy="2376264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  <a:latin typeface="Comic Sans MS" pitchFamily="66" charset="0"/>
              </a:rPr>
              <a:t>Познавательно-исследовательская деятельность (экспериментирование)</a:t>
            </a:r>
          </a:p>
          <a:p>
            <a:endParaRPr lang="ru-RU" sz="26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Comic Sans MS" pitchFamily="66" charset="0"/>
              </a:rPr>
              <a:t>«Посадка лука»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968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707904" y="332656"/>
            <a:ext cx="4968552" cy="1944216"/>
          </a:xfrm>
          <a:prstGeom prst="wedgeRoundRectCallout">
            <a:avLst>
              <a:gd name="adj1" fmla="val -78673"/>
              <a:gd name="adj2" fmla="val 98318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Подойди к столу. Возьми стакан, совочек </a:t>
            </a:r>
            <a:r>
              <a:rPr lang="ru-RU" sz="1600" i="1" dirty="0" smtClean="0">
                <a:solidFill>
                  <a:srgbClr val="FF0000"/>
                </a:solidFill>
              </a:rPr>
              <a:t>(можно взять столовую ложку)</a:t>
            </a:r>
            <a:r>
              <a:rPr lang="ru-RU" sz="1600" dirty="0" smtClean="0"/>
              <a:t> и заполни стакан землей. Теперь возьми в руки луковицу. Найди у лука донце. Сажать лук нужно донцем вниз. Сделай в земле с помощью палочки углубление, помести в него лук донцем вниз и прижми плотно землю вокруг луковицы.</a:t>
            </a:r>
            <a:endParaRPr lang="ru-RU" sz="1600" dirty="0"/>
          </a:p>
        </p:txBody>
      </p:sp>
      <p:pic>
        <p:nvPicPr>
          <p:cNvPr id="21506" name="Picture 2" descr="https://superda4nik.ru/wp-content/uploads/2016/10/pic4.jpeg-1.jpg"/>
          <p:cNvPicPr>
            <a:picLocks noChangeAspect="1" noChangeArrowheads="1"/>
          </p:cNvPicPr>
          <p:nvPr/>
        </p:nvPicPr>
        <p:blipFill>
          <a:blip r:embed="rId4" cstate="print"/>
          <a:srcRect l="4075" t="5769" r="4928" b="7692"/>
          <a:stretch>
            <a:fillRect/>
          </a:stretch>
        </p:blipFill>
        <p:spPr bwMode="auto">
          <a:xfrm>
            <a:off x="3347864" y="3068960"/>
            <a:ext cx="5256584" cy="3530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80112" y="1268760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39552" y="332656"/>
            <a:ext cx="5112568" cy="3744416"/>
          </a:xfrm>
          <a:prstGeom prst="wedgeRoundRectCallout">
            <a:avLst>
              <a:gd name="adj1" fmla="val 72899"/>
              <a:gd name="adj2" fmla="val 3014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i="1" dirty="0" smtClean="0">
                <a:solidFill>
                  <a:srgbClr val="FF0000"/>
                </a:solidFill>
              </a:rPr>
              <a:t>Взрослый </a:t>
            </a:r>
            <a:r>
              <a:rPr lang="ru-RU" sz="1600" i="1" dirty="0" smtClean="0">
                <a:solidFill>
                  <a:srgbClr val="FF0000"/>
                </a:solidFill>
              </a:rPr>
              <a:t>вместе с героем хвалит ребёнка за проделанную работу.</a:t>
            </a:r>
            <a:endParaRPr lang="ru-RU" sz="1600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dirty="0" smtClean="0"/>
              <a:t>Как </a:t>
            </a:r>
            <a:r>
              <a:rPr lang="ru-RU" sz="1600" dirty="0" smtClean="0"/>
              <a:t>ты думаешь, что нужно сделать, чтобы начал расти зеленый лук.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- Полить.</a:t>
            </a:r>
          </a:p>
          <a:p>
            <a:pPr algn="just"/>
            <a:r>
              <a:rPr lang="ru-RU" sz="1600" dirty="0" smtClean="0"/>
              <a:t>- Правильно. Возьми лейку и аккуратно полей. Много воды не лей.</a:t>
            </a:r>
          </a:p>
          <a:p>
            <a:pPr algn="just"/>
            <a:r>
              <a:rPr lang="ru-RU" sz="1600" dirty="0" smtClean="0"/>
              <a:t> </a:t>
            </a:r>
            <a:r>
              <a:rPr lang="ru-RU" sz="1600" dirty="0" smtClean="0"/>
              <a:t>«Молодец! Ты хорошо справился с посадкой лука. </a:t>
            </a:r>
          </a:p>
          <a:p>
            <a:pPr algn="just"/>
            <a:r>
              <a:rPr lang="ru-RU" sz="1600" dirty="0" smtClean="0"/>
              <a:t>Давай </a:t>
            </a:r>
            <a:r>
              <a:rPr lang="ru-RU" sz="1600" dirty="0" smtClean="0"/>
              <a:t>поставим лук на подоконник и будем наблюдать, где лук растет быстрее в воде или в земле? Давай поставим в стаканы с луком, палочки и когда лук будет такой же высоты, как палочка, можно срезать его к обеду</a:t>
            </a:r>
            <a:r>
              <a:rPr lang="ru-RU" sz="1600" dirty="0" smtClean="0"/>
              <a:t>.</a:t>
            </a:r>
            <a:r>
              <a:rPr lang="ru-RU" sz="1600" dirty="0" smtClean="0"/>
              <a:t> Ну, а мне пора, до свиданья».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ds05.infourok.ru/uploads/ex/0f5d/000f6524-b339d17a/hello_html_m3d9fcb68.jpg"/>
          <p:cNvPicPr>
            <a:picLocks noChangeAspect="1" noChangeArrowheads="1"/>
          </p:cNvPicPr>
          <p:nvPr/>
        </p:nvPicPr>
        <p:blipFill>
          <a:blip r:embed="rId3" cstate="print"/>
          <a:srcRect l="10274" t="13281" r="5664" b="22972"/>
          <a:stretch>
            <a:fillRect/>
          </a:stretch>
        </p:blipFill>
        <p:spPr bwMode="auto">
          <a:xfrm>
            <a:off x="539552" y="260648"/>
            <a:ext cx="81009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395536" y="4509120"/>
            <a:ext cx="8352928" cy="2160240"/>
          </a:xfrm>
          <a:prstGeom prst="round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Что мы рассматривали? </a:t>
            </a:r>
            <a:r>
              <a:rPr lang="ru-RU" sz="1600" i="1" dirty="0" smtClean="0">
                <a:solidFill>
                  <a:srgbClr val="FF0000"/>
                </a:solidFill>
              </a:rPr>
              <a:t>(Луковицу)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Какой формы луковица?</a:t>
            </a:r>
            <a:r>
              <a:rPr lang="ru-RU" sz="1600" dirty="0" smtClean="0">
                <a:solidFill>
                  <a:srgbClr val="FF0000"/>
                </a:solidFill>
              </a:rPr>
              <a:t> </a:t>
            </a:r>
            <a:r>
              <a:rPr lang="ru-RU" sz="1600" i="1" dirty="0" smtClean="0">
                <a:solidFill>
                  <a:srgbClr val="FF0000"/>
                </a:solidFill>
              </a:rPr>
              <a:t>(Круглая, овальная)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u="sng" dirty="0" smtClean="0"/>
              <a:t>Какая она</a:t>
            </a:r>
            <a:r>
              <a:rPr lang="ru-RU" sz="1600" dirty="0" smtClean="0"/>
              <a:t>: твердая или мягкая? </a:t>
            </a:r>
            <a:r>
              <a:rPr lang="ru-RU" sz="1600" i="1" dirty="0" smtClean="0">
                <a:solidFill>
                  <a:srgbClr val="FF0000"/>
                </a:solidFill>
              </a:rPr>
              <a:t>(Твердая)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Какой лук на вкус? </a:t>
            </a:r>
            <a:r>
              <a:rPr lang="ru-RU" sz="1600" i="1" dirty="0" smtClean="0">
                <a:solidFill>
                  <a:srgbClr val="FF0000"/>
                </a:solidFill>
              </a:rPr>
              <a:t>(Горький)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Как правильно сажать лук? </a:t>
            </a:r>
            <a:r>
              <a:rPr lang="ru-RU" sz="1600" i="1" dirty="0" smtClean="0">
                <a:solidFill>
                  <a:srgbClr val="FF0000"/>
                </a:solidFill>
              </a:rPr>
              <a:t>(Донцем вниз)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Какие условия необходимы для роста зелени? </a:t>
            </a:r>
            <a:r>
              <a:rPr lang="ru-RU" sz="1600" i="1" dirty="0" smtClean="0">
                <a:solidFill>
                  <a:srgbClr val="FF0000"/>
                </a:solidFill>
              </a:rPr>
              <a:t>(Вода)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 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Ребёнок наблюдает за ростом лука и фиксирует результаты в дневнике наблюдения.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968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707904" y="332656"/>
            <a:ext cx="4536504" cy="2232248"/>
          </a:xfrm>
          <a:prstGeom prst="wedgeRoundRectCallout">
            <a:avLst>
              <a:gd name="adj1" fmla="val -80372"/>
              <a:gd name="adj2" fmla="val 780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Привет! Отгадай загадку и ты узнаешь о чем сегодня мы будем говорить:</a:t>
            </a:r>
          </a:p>
          <a:p>
            <a:endParaRPr lang="ru-RU" dirty="0" smtClean="0"/>
          </a:p>
          <a:p>
            <a:r>
              <a:rPr lang="ru-RU" dirty="0" smtClean="0"/>
              <a:t>Сидит дед во сто шуб одет,</a:t>
            </a:r>
          </a:p>
          <a:p>
            <a:r>
              <a:rPr lang="ru-RU" dirty="0" smtClean="0"/>
              <a:t>Кто его раздевает,</a:t>
            </a:r>
          </a:p>
          <a:p>
            <a:r>
              <a:rPr lang="ru-RU" dirty="0" smtClean="0"/>
              <a:t>Тот слезы проливает.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(Луковица</a:t>
            </a:r>
            <a:r>
              <a:rPr lang="ru-RU" i="1" dirty="0" smtClean="0">
                <a:solidFill>
                  <a:srgbClr val="FF0000"/>
                </a:solidFill>
              </a:rPr>
              <a:t>.)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Нажми ещё раз и появиться ответ.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avatars.mds.yandex.net/get-pdb/1364974/1483cf74-55c6-4f37-a279-f6e6505cdb23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132856"/>
            <a:ext cx="374666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968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707904" y="332656"/>
            <a:ext cx="4536504" cy="2448272"/>
          </a:xfrm>
          <a:prstGeom prst="wedgeRoundRectCallout">
            <a:avLst>
              <a:gd name="adj1" fmla="val -80372"/>
              <a:gd name="adj2" fmla="val 7800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У тебя на столе стоит тарелка, накрытая салфеткой. Хочешь посмотреть что там?</a:t>
            </a:r>
          </a:p>
          <a:p>
            <a:pPr algn="just"/>
            <a:r>
              <a:rPr lang="ru-RU" sz="1600" i="1" dirty="0" smtClean="0">
                <a:solidFill>
                  <a:srgbClr val="FF0000"/>
                </a:solidFill>
              </a:rPr>
              <a:t>(</a:t>
            </a:r>
            <a:r>
              <a:rPr lang="ru-RU" sz="1600" i="1" dirty="0" smtClean="0">
                <a:solidFill>
                  <a:srgbClr val="FF0000"/>
                </a:solidFill>
              </a:rPr>
              <a:t>Ответ </a:t>
            </a:r>
            <a:r>
              <a:rPr lang="ru-RU" sz="1600" i="1" dirty="0" smtClean="0">
                <a:solidFill>
                  <a:srgbClr val="FF0000"/>
                </a:solidFill>
              </a:rPr>
              <a:t>ребёнка) </a:t>
            </a:r>
            <a:endParaRPr lang="ru-RU" sz="1600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dirty="0" smtClean="0"/>
              <a:t>Тогда </a:t>
            </a:r>
            <a:r>
              <a:rPr lang="ru-RU" sz="1600" dirty="0" smtClean="0"/>
              <a:t>давай откроем. </a:t>
            </a:r>
            <a:r>
              <a:rPr lang="ru-RU" sz="1600" dirty="0" smtClean="0">
                <a:solidFill>
                  <a:srgbClr val="FF0000"/>
                </a:solidFill>
              </a:rPr>
              <a:t>Но перед тем, </a:t>
            </a:r>
            <a:r>
              <a:rPr lang="ru-RU" sz="1600" u="sng" dirty="0" smtClean="0">
                <a:solidFill>
                  <a:srgbClr val="FF0000"/>
                </a:solidFill>
              </a:rPr>
              <a:t>как мы начнем работать нам необходимо вспомнить правила безопасности</a:t>
            </a:r>
            <a:r>
              <a:rPr lang="ru-RU" sz="1600" dirty="0" smtClean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ru-RU" sz="1600" dirty="0" smtClean="0"/>
              <a:t>1. Не брать лук и землю в рот.</a:t>
            </a:r>
          </a:p>
          <a:p>
            <a:pPr algn="just"/>
            <a:r>
              <a:rPr lang="ru-RU" sz="1600" dirty="0" smtClean="0"/>
              <a:t>2. Не брать грязные пальцы в рот и не тереть ими глаза.</a:t>
            </a:r>
            <a:endParaRPr lang="ru-RU" sz="1600" dirty="0"/>
          </a:p>
        </p:txBody>
      </p:sp>
      <p:pic>
        <p:nvPicPr>
          <p:cNvPr id="15364" name="Picture 4" descr="https://thumbs.dreamstime.com/b/%D0%BF%D0%BE%D0%B4%D0%BD%D0%BE%D1%81-%D1%81-tableware-%D0%BA%D1%83%D1%85%D0%BD%D0%B8-%D0%BA%D1%80%D1%8B%D1%88%D0%BA%D0%B8-11212970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 t="50962"/>
          <a:stretch>
            <a:fillRect/>
          </a:stretch>
        </p:blipFill>
        <p:spPr bwMode="auto">
          <a:xfrm>
            <a:off x="1979712" y="3789040"/>
            <a:ext cx="6218303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771800" y="332656"/>
            <a:ext cx="6192688" cy="1656184"/>
          </a:xfrm>
          <a:prstGeom prst="wedgeRoundRectCallout">
            <a:avLst>
              <a:gd name="adj1" fmla="val -54475"/>
              <a:gd name="adj2" fmla="val 118130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Возьми в руки луковицу. Скажите, какого цвета лук? </a:t>
            </a:r>
            <a:r>
              <a:rPr lang="ru-RU" i="1" dirty="0" smtClean="0"/>
              <a:t>(</a:t>
            </a:r>
            <a:r>
              <a:rPr lang="ru-RU" i="1" dirty="0" smtClean="0">
                <a:solidFill>
                  <a:srgbClr val="FF0000"/>
                </a:solidFill>
              </a:rPr>
              <a:t>Ответы ребёнка)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- Какой он формы? </a:t>
            </a:r>
            <a:r>
              <a:rPr lang="ru-RU" i="1" dirty="0" smtClean="0">
                <a:solidFill>
                  <a:srgbClr val="FF0000"/>
                </a:solidFill>
              </a:rPr>
              <a:t>(Ответы ребёнка)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u="sng" dirty="0" smtClean="0"/>
              <a:t>- Потрогай его пальцем и скажите</a:t>
            </a:r>
            <a:r>
              <a:rPr lang="ru-RU" dirty="0" smtClean="0"/>
              <a:t>: лук твердый или мягкий? </a:t>
            </a:r>
            <a:r>
              <a:rPr lang="ru-RU" i="1" dirty="0" smtClean="0"/>
              <a:t>(</a:t>
            </a:r>
            <a:r>
              <a:rPr lang="ru-RU" i="1" dirty="0" smtClean="0">
                <a:solidFill>
                  <a:srgbClr val="FF0000"/>
                </a:solidFill>
              </a:rPr>
              <a:t>Ответы ребёнка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16386" name="Picture 2" descr="https://avatars.mds.yandex.net/get-zen_doc/1108934/pub_5af7869179885edd8eea844a_5af787c1799d9d79839e9105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375" t="8078" r="12873" b="10164"/>
          <a:stretch>
            <a:fillRect/>
          </a:stretch>
        </p:blipFill>
        <p:spPr bwMode="auto">
          <a:xfrm>
            <a:off x="3131840" y="2348880"/>
            <a:ext cx="5112568" cy="4077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771800" y="332656"/>
            <a:ext cx="6192688" cy="3024336"/>
          </a:xfrm>
          <a:prstGeom prst="wedgeRoundRectCallout">
            <a:avLst>
              <a:gd name="adj1" fmla="val -58564"/>
              <a:gd name="adj2" fmla="val 46962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Возьми разрезанную луковицу, понюхай лук. Чем он пахнет? </a:t>
            </a:r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- А почему ты плачешь?</a:t>
            </a:r>
            <a:r>
              <a:rPr lang="ru-RU" sz="1600" dirty="0" smtClean="0">
                <a:solidFill>
                  <a:srgbClr val="FF0000"/>
                </a:solidFill>
              </a:rPr>
              <a:t> </a:t>
            </a:r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- Да, лук щиплет глаза и заставляет всех плакать. хочешь угоститься луком? Какой лук на вкус?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- Как ты думаешь, что произойдет с луком, если его посадить в воду или землю? </a:t>
            </a:r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(Если есть) Взрослый показывает проросшую луковицу.</a:t>
            </a:r>
          </a:p>
          <a:p>
            <a:r>
              <a:rPr lang="ru-RU" sz="1600" dirty="0" smtClean="0"/>
              <a:t>- А ты хочешь попробовать себя в роли огородника и вырастить зеленый лук? Ведь в нем тоже много витаминов.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s://xakep.ru/wp-content/uploads/2019/02/208896/tor-oni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429000"/>
            <a:ext cx="4464496" cy="2977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80112" y="1268760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39552" y="908720"/>
            <a:ext cx="5112568" cy="3240360"/>
          </a:xfrm>
          <a:prstGeom prst="wedgeRoundRectCallout">
            <a:avLst>
              <a:gd name="adj1" fmla="val 70972"/>
              <a:gd name="adj2" fmla="val 24938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u="sng" dirty="0" err="1" smtClean="0"/>
              <a:t>Физминутка</a:t>
            </a:r>
            <a:r>
              <a:rPr lang="ru-RU" sz="1600" b="1" dirty="0" smtClean="0"/>
              <a:t>:</a:t>
            </a:r>
            <a:endParaRPr lang="ru-RU" sz="1600" dirty="0" smtClean="0"/>
          </a:p>
          <a:p>
            <a:r>
              <a:rPr lang="ru-RU" sz="1600" b="1" dirty="0" smtClean="0"/>
              <a:t> </a:t>
            </a:r>
            <a:endParaRPr lang="ru-RU" sz="1600" dirty="0" smtClean="0"/>
          </a:p>
          <a:p>
            <a:r>
              <a:rPr lang="ru-RU" sz="1600" dirty="0" smtClean="0"/>
              <a:t>В огороде по утру, погляди на грядку   </a:t>
            </a:r>
            <a:r>
              <a:rPr lang="ru-RU" sz="1600" i="1" dirty="0" smtClean="0">
                <a:solidFill>
                  <a:srgbClr val="FF0000"/>
                </a:solidFill>
              </a:rPr>
              <a:t>(наклоны вперед- назад)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Лук зеленый на ветру делает зарядку   </a:t>
            </a:r>
            <a:r>
              <a:rPr lang="ru-RU" sz="1600" i="1" dirty="0" smtClean="0">
                <a:solidFill>
                  <a:srgbClr val="FF0000"/>
                </a:solidFill>
              </a:rPr>
              <a:t>(потягивание вверх)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На зарядку встали в ряд репа и редиска   </a:t>
            </a:r>
            <a:r>
              <a:rPr lang="ru-RU" sz="1600" i="1" dirty="0" smtClean="0">
                <a:solidFill>
                  <a:srgbClr val="FF0000"/>
                </a:solidFill>
              </a:rPr>
              <a:t>(ходьба на месте)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Там листочки вверх глядят      </a:t>
            </a:r>
            <a:r>
              <a:rPr lang="ru-RU" sz="1600" i="1" dirty="0" smtClean="0">
                <a:solidFill>
                  <a:srgbClr val="FF0000"/>
                </a:solidFill>
              </a:rPr>
              <a:t>(поднять руки вверх, помахать)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Здесь пригнулись низко </a:t>
            </a:r>
            <a:r>
              <a:rPr lang="ru-RU" sz="1600" dirty="0" smtClean="0">
                <a:solidFill>
                  <a:srgbClr val="FF0000"/>
                </a:solidFill>
              </a:rPr>
              <a:t>        </a:t>
            </a:r>
            <a:r>
              <a:rPr lang="ru-RU" sz="1600" i="1" dirty="0" smtClean="0">
                <a:solidFill>
                  <a:srgbClr val="FF0000"/>
                </a:solidFill>
              </a:rPr>
              <a:t>(присесть)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80112" y="1268760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39552" y="260648"/>
            <a:ext cx="5112568" cy="3456384"/>
          </a:xfrm>
          <a:prstGeom prst="wedgeRoundRectCallout">
            <a:avLst>
              <a:gd name="adj1" fmla="val 71523"/>
              <a:gd name="adj2" fmla="val 3896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Давай попробуем посадить лук в воду. Но для начала нам надо определить, где у лука верх. Возьми в руку лупу, и внимательно посмотрите на луковицу. Попробуй определить, откуда будет расти зеленый лук?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А </a:t>
            </a:r>
            <a:r>
              <a:rPr lang="ru-RU" sz="1600" dirty="0" smtClean="0"/>
              <a:t>вот низ у луковицы – донце.  </a:t>
            </a:r>
            <a:r>
              <a:rPr lang="ru-RU" sz="1600" i="1" dirty="0" smtClean="0"/>
              <a:t>(Показ)</a:t>
            </a:r>
            <a:r>
              <a:rPr lang="ru-RU" sz="1600" dirty="0" smtClean="0"/>
              <a:t> </a:t>
            </a:r>
            <a:r>
              <a:rPr lang="ru-RU" sz="1600" u="sng" dirty="0" smtClean="0">
                <a:solidFill>
                  <a:srgbClr val="FF0000"/>
                </a:solidFill>
              </a:rPr>
              <a:t>Давай скажем вместе</a:t>
            </a:r>
            <a:r>
              <a:rPr lang="ru-RU" sz="1600" dirty="0" smtClean="0">
                <a:solidFill>
                  <a:srgbClr val="FF0000"/>
                </a:solidFill>
              </a:rPr>
              <a:t>: </a:t>
            </a:r>
            <a:r>
              <a:rPr lang="ru-RU" sz="1600" i="1" dirty="0" smtClean="0">
                <a:solidFill>
                  <a:srgbClr val="FF0000"/>
                </a:solidFill>
              </a:rPr>
              <a:t>«Донце»</a:t>
            </a:r>
            <a:r>
              <a:rPr lang="ru-RU" sz="1600" dirty="0" smtClean="0">
                <a:solidFill>
                  <a:srgbClr val="FF0000"/>
                </a:solidFill>
              </a:rPr>
              <a:t>. </a:t>
            </a:r>
            <a:r>
              <a:rPr lang="ru-RU" sz="1600" i="1" dirty="0" smtClean="0">
                <a:solidFill>
                  <a:srgbClr val="FF0000"/>
                </a:solidFill>
              </a:rPr>
              <a:t>(Ребёнок </a:t>
            </a:r>
            <a:r>
              <a:rPr lang="ru-RU" sz="1600" i="1" dirty="0" smtClean="0">
                <a:solidFill>
                  <a:srgbClr val="FF0000"/>
                </a:solidFill>
              </a:rPr>
              <a:t>повторяет)</a:t>
            </a:r>
            <a:endParaRPr lang="ru-RU" sz="1600" dirty="0" smtClean="0"/>
          </a:p>
          <a:p>
            <a:r>
              <a:rPr lang="ru-RU" sz="1600" dirty="0" smtClean="0"/>
              <a:t>Рассмотри </a:t>
            </a:r>
            <a:r>
              <a:rPr lang="ru-RU" sz="1600" dirty="0" smtClean="0"/>
              <a:t>донце с помощью лупы. Что ты видишь?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(Ответы ребёнка</a:t>
            </a:r>
            <a:r>
              <a:rPr lang="ru-RU" sz="1600" i="1" dirty="0" smtClean="0">
                <a:solidFill>
                  <a:srgbClr val="FF0000"/>
                </a:solidFill>
              </a:rPr>
              <a:t>)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Лук </a:t>
            </a:r>
            <a:r>
              <a:rPr lang="ru-RU" sz="1600" dirty="0" smtClean="0"/>
              <a:t>нужно сажать донцем вниз. Давай посадим одну луковицу в банку с водой.</a:t>
            </a:r>
            <a:endParaRPr lang="ru-RU" sz="1600" dirty="0"/>
          </a:p>
        </p:txBody>
      </p:sp>
      <p:pic>
        <p:nvPicPr>
          <p:cNvPr id="19458" name="Picture 2" descr="http://narodmed-zdorov.ru/wp-content/uploads/2014/07/stroenie-luka-490x5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05064"/>
            <a:ext cx="245514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4" name="Picture 8" descr="https://thumbs.dreamstime.com/b/%D1%81%D1%82%D0%B5%D0%BA%D0%BB%D1%8F%D0%BD%D0%BD%D0%B0%D1%8F-%D1%80%D1%83%D0%BA%D0%B0-%D1%83%D0%B2%D0%B5%D0%BB%D0%B8%D1%87%D0%B8%D0%B2%D0%B0%D1%8F-210168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4005064"/>
            <a:ext cx="1722431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80112" y="1268760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39552" y="332656"/>
            <a:ext cx="5112568" cy="2664296"/>
          </a:xfrm>
          <a:prstGeom prst="wedgeRoundRectCallout">
            <a:avLst>
              <a:gd name="adj1" fmla="val 71798"/>
              <a:gd name="adj2" fmla="val 5982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- Возьми лейку и осторожно наливай в баночку воду. Теперь надо посадить лук. Напомни, как нужно садить лук. </a:t>
            </a:r>
            <a:r>
              <a:rPr lang="ru-RU" sz="1600" dirty="0" smtClean="0">
                <a:solidFill>
                  <a:srgbClr val="FF0000"/>
                </a:solidFill>
              </a:rPr>
              <a:t> </a:t>
            </a:r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Покажи, где у лука донце? </a:t>
            </a:r>
            <a:r>
              <a:rPr lang="ru-RU" sz="1600" i="1" dirty="0" smtClean="0">
                <a:solidFill>
                  <a:srgbClr val="FF0000"/>
                </a:solidFill>
              </a:rPr>
              <a:t>(Ребёнок показывает)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i="1" dirty="0" smtClean="0"/>
              <a:t> 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FF0000"/>
                </a:solidFill>
              </a:rPr>
              <a:t>Взрослый </a:t>
            </a:r>
            <a:r>
              <a:rPr lang="ru-RU" sz="1600" dirty="0" smtClean="0">
                <a:solidFill>
                  <a:srgbClr val="FF0000"/>
                </a:solidFill>
              </a:rPr>
              <a:t>помогает </a:t>
            </a:r>
            <a:r>
              <a:rPr lang="ru-RU" sz="1600" dirty="0" smtClean="0">
                <a:solidFill>
                  <a:srgbClr val="FF0000"/>
                </a:solidFill>
              </a:rPr>
              <a:t>ребёнку посадить лук.  </a:t>
            </a:r>
            <a:r>
              <a:rPr lang="ru-RU" sz="1600" i="1" dirty="0" smtClean="0">
                <a:solidFill>
                  <a:srgbClr val="FF0000"/>
                </a:solidFill>
              </a:rPr>
              <a:t>(Ребенок садит лук)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А теперь давай немного отдохнем и поиграем в игру </a:t>
            </a:r>
            <a:r>
              <a:rPr lang="ru-RU" sz="1600" b="1" i="1" dirty="0" smtClean="0"/>
              <a:t>«Расти, расти лучок»</a:t>
            </a:r>
            <a:endParaRPr lang="ru-RU" sz="1600" dirty="0"/>
          </a:p>
        </p:txBody>
      </p:sp>
      <p:pic>
        <p:nvPicPr>
          <p:cNvPr id="18434" name="Picture 2" descr="http://www.americanpartyrental.com/wp-content/uploads/2015/01/16oz-mason-jar.jpg"/>
          <p:cNvPicPr>
            <a:picLocks noChangeAspect="1" noChangeArrowheads="1"/>
          </p:cNvPicPr>
          <p:nvPr/>
        </p:nvPicPr>
        <p:blipFill>
          <a:blip r:embed="rId4" cstate="print"/>
          <a:srcRect l="17857" r="14286"/>
          <a:stretch>
            <a:fillRect/>
          </a:stretch>
        </p:blipFill>
        <p:spPr bwMode="auto">
          <a:xfrm>
            <a:off x="611560" y="3645024"/>
            <a:ext cx="158417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https://assorti-market.ru/img/goods/1247.a80f81bc7448d183d671e59402c5c4e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573016"/>
            <a:ext cx="1718691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https://iknigi.net/books_files/online_html/96709/i_004.jpg"/>
          <p:cNvPicPr>
            <a:picLocks noChangeAspect="1" noChangeArrowheads="1"/>
          </p:cNvPicPr>
          <p:nvPr/>
        </p:nvPicPr>
        <p:blipFill>
          <a:blip r:embed="rId6" cstate="print"/>
          <a:srcRect l="-5400" t="10148" r="46001"/>
          <a:stretch>
            <a:fillRect/>
          </a:stretch>
        </p:blipFill>
        <p:spPr bwMode="auto">
          <a:xfrm>
            <a:off x="4427984" y="3573016"/>
            <a:ext cx="1584176" cy="2550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1115616" y="62732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6309320"/>
            <a:ext cx="3930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6273225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3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www.freeppt.net/background/vine-tomates-green-backgrounds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class-g-2017.moy.su/_nw/5/9268377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39684"/>
            <a:ext cx="3563888" cy="5058066"/>
          </a:xfrm>
          <a:prstGeom prst="rect">
            <a:avLst/>
          </a:prstGeom>
          <a:noFill/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707904" y="332656"/>
            <a:ext cx="4968552" cy="3168352"/>
          </a:xfrm>
          <a:prstGeom prst="wedgeRoundRectCallout">
            <a:avLst>
              <a:gd name="adj1" fmla="val -78956"/>
              <a:gd name="adj2" fmla="val 41156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/>
              <a:t>Ты будешь луком, а я буду лук сажать в землю, донцем вниз. </a:t>
            </a:r>
            <a:r>
              <a:rPr lang="ru-RU" sz="1600" dirty="0" smtClean="0">
                <a:solidFill>
                  <a:srgbClr val="FF0000"/>
                </a:solidFill>
              </a:rPr>
              <a:t>Присели</a:t>
            </a:r>
            <a:r>
              <a:rPr lang="ru-RU" sz="1600" dirty="0" smtClean="0"/>
              <a:t>. Теперь я беру лейку и поливаю лук водой. Лук начинает расти, у него появляются зеленые листики. Зеленый лук становится большим-большим. Вот и вырос наш зеленый лук.  </a:t>
            </a:r>
            <a:r>
              <a:rPr lang="ru-RU" sz="1600" i="1" dirty="0" smtClean="0">
                <a:solidFill>
                  <a:srgbClr val="FF0000"/>
                </a:solidFill>
              </a:rPr>
              <a:t>(Ребёнок встает)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- </a:t>
            </a:r>
            <a:r>
              <a:rPr lang="ru-RU" sz="1600" dirty="0" smtClean="0"/>
              <a:t>А я знаю еще один способ посадки лука </a:t>
            </a:r>
            <a:r>
              <a:rPr lang="ru-RU" sz="1600" b="1" i="1" dirty="0" smtClean="0">
                <a:solidFill>
                  <a:srgbClr val="FF0000"/>
                </a:solidFill>
              </a:rPr>
              <a:t>(в землю)</a:t>
            </a:r>
            <a:r>
              <a:rPr lang="ru-RU" sz="1600" b="1" dirty="0" smtClean="0">
                <a:solidFill>
                  <a:srgbClr val="FF0000"/>
                </a:solidFill>
              </a:rPr>
              <a:t>.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/>
              <a:t>- А ты хочешь, познакомится с этим способом?</a:t>
            </a:r>
          </a:p>
          <a:p>
            <a:r>
              <a:rPr lang="ru-RU" sz="1600" i="1" dirty="0" smtClean="0">
                <a:solidFill>
                  <a:srgbClr val="FF0000"/>
                </a:solidFill>
              </a:rPr>
              <a:t>(Ответы ребёнка)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280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cas</dc:creator>
  <cp:lastModifiedBy>Кирикович</cp:lastModifiedBy>
  <cp:revision>15</cp:revision>
  <dcterms:created xsi:type="dcterms:W3CDTF">2020-04-28T02:12:28Z</dcterms:created>
  <dcterms:modified xsi:type="dcterms:W3CDTF">2020-04-28T04:56:56Z</dcterms:modified>
</cp:coreProperties>
</file>