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9.pn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6.png"/><Relationship Id="rId9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9525"/>
            <a:ext cx="912495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130425"/>
            <a:ext cx="6910536" cy="1298575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Comic Sans MS" pitchFamily="66" charset="0"/>
              </a:rPr>
              <a:t>Познавательно-исследовательская деятельность</a:t>
            </a:r>
            <a:r>
              <a:rPr lang="ru-RU" sz="2700" dirty="0" smtClean="0">
                <a:latin typeface="Comic Sans MS" pitchFamily="66" charset="0"/>
              </a:rPr>
              <a:t/>
            </a:r>
            <a:br>
              <a:rPr lang="ru-RU" sz="2700" dirty="0" smtClean="0">
                <a:latin typeface="Comic Sans MS" pitchFamily="66" charset="0"/>
              </a:rPr>
            </a:br>
            <a:r>
              <a:rPr lang="ru-RU" sz="2700" b="1" dirty="0" smtClean="0">
                <a:latin typeface="Comic Sans MS" pitchFamily="66" charset="0"/>
              </a:rPr>
              <a:t>(экспериментирование)</a:t>
            </a:r>
            <a:br>
              <a:rPr lang="ru-RU" sz="2700" b="1" dirty="0" smtClean="0">
                <a:latin typeface="Comic Sans MS" pitchFamily="66" charset="0"/>
              </a:rPr>
            </a:br>
            <a:r>
              <a:rPr lang="ru-RU" sz="2700" b="1" dirty="0" smtClean="0">
                <a:latin typeface="Comic Sans MS" pitchFamily="66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Comic Sans MS" pitchFamily="66" charset="0"/>
              </a:rPr>
              <a:t>Тема: «Враг природе — мусор»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dqzrr9k4bjpzk.cloudfront.net/startersite/images/10669202/148344991509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Опыт №2 «Сравни полянки»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21508" name="Picture 4" descr="https://img2.freepng.ru/20180614/ijy/kisspng-herbaceous-plant-yellow-clip-art-5b228829034dc9.451881231528989737013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988840"/>
            <a:ext cx="8572500" cy="2857500"/>
          </a:xfrm>
          <a:prstGeom prst="rect">
            <a:avLst/>
          </a:prstGeom>
          <a:noFill/>
        </p:spPr>
      </p:pic>
      <p:pic>
        <p:nvPicPr>
          <p:cNvPr id="21510" name="Picture 6" descr="https://nnimgt-a.akamaihd.net/transform/v1/crop/frm/storypad-3xrn8iYYHWVN9FhKDPFgru/e92a321e-da7d-409c-8720-ef72c4e89d68.jpg/r1_139_2714_1672_w1200_h678_fmax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7241"/>
          <a:stretch>
            <a:fillRect/>
          </a:stretch>
        </p:blipFill>
        <p:spPr bwMode="auto">
          <a:xfrm>
            <a:off x="4788024" y="2276872"/>
            <a:ext cx="326393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ds04.infourok.ru/uploads/ex/0051/0004cec8-ebee0d50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0" cy="6858000"/>
          </a:xfrm>
          <a:prstGeom prst="rect">
            <a:avLst/>
          </a:prstGeom>
          <a:noFill/>
        </p:spPr>
      </p:pic>
      <p:pic>
        <p:nvPicPr>
          <p:cNvPr id="4" name="Picture 4" descr="https://img-fotki.yandex.ru/get/9093/102699435.9e2/0_ba02c_aab072b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95536" y="332656"/>
            <a:ext cx="3995936" cy="3995936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4211960" y="1268760"/>
            <a:ext cx="4176464" cy="3168352"/>
          </a:xfrm>
          <a:prstGeom prst="wedgeEllipseCallout">
            <a:avLst>
              <a:gd name="adj1" fmla="val -88943"/>
              <a:gd name="adj2" fmla="val -3720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atin typeface="Comic Sans MS" pitchFamily="66" charset="0"/>
              </a:rPr>
              <a:t>«</a:t>
            </a:r>
          </a:p>
          <a:p>
            <a:pPr algn="ctr"/>
            <a:r>
              <a:rPr lang="ru-RU" sz="1400" b="1" dirty="0" smtClean="0">
                <a:latin typeface="Comic Sans MS" pitchFamily="66" charset="0"/>
              </a:rPr>
              <a:t>Правило №2</a:t>
            </a:r>
          </a:p>
          <a:p>
            <a:pPr algn="ctr"/>
            <a:endParaRPr lang="ru-RU" sz="1400" b="1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Мусор на поляне траве расти мешает, из-за него растениям света не    хватает.</a:t>
            </a:r>
            <a:endParaRPr lang="ru-RU" sz="1400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  Люди, мусор не бросайте,</a:t>
            </a:r>
            <a:endParaRPr lang="ru-RU" sz="1400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  жизнь растений уважайте!</a:t>
            </a:r>
            <a:endParaRPr lang="ru-RU" sz="1400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  Оставлять мусор нельзя.</a:t>
            </a:r>
            <a:endParaRPr lang="ru-RU" sz="1400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  Не поленимся друзья!</a:t>
            </a:r>
            <a:endParaRPr lang="ru-RU" sz="1400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  Мусор тут в лесу чужой,</a:t>
            </a:r>
            <a:endParaRPr lang="ru-RU" sz="1400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  заберем его с собой».</a:t>
            </a:r>
            <a:endParaRPr lang="ru-RU" sz="1400" dirty="0" smtClean="0"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051/0004cec8-ebee0d5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7029400"/>
          </a:xfrm>
          <a:prstGeom prst="rect">
            <a:avLst/>
          </a:prstGeom>
          <a:noFill/>
        </p:spPr>
      </p:pic>
      <p:pic>
        <p:nvPicPr>
          <p:cNvPr id="17410" name="Picture 2" descr="https://img2.freepng.ru/20180514/tae/kisspng-fairy-duende-flower-fairies-5afa37114dbef5.18634990152634753731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540568" y="332656"/>
            <a:ext cx="4716016" cy="4506416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4355976" y="260648"/>
            <a:ext cx="3744416" cy="2088232"/>
          </a:xfrm>
          <a:prstGeom prst="wedgeEllipseCallout">
            <a:avLst>
              <a:gd name="adj1" fmla="val -98078"/>
              <a:gd name="adj2" fmla="val 1304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400" dirty="0" smtClean="0">
              <a:latin typeface="Comic Sans MS" pitchFamily="66" charset="0"/>
            </a:endParaRPr>
          </a:p>
          <a:p>
            <a:endParaRPr lang="ru-RU" sz="1400" dirty="0" smtClean="0">
              <a:latin typeface="Comic Sans MS" pitchFamily="66" charset="0"/>
            </a:endParaRPr>
          </a:p>
          <a:p>
            <a:r>
              <a:rPr lang="ru-RU" sz="1400" dirty="0" smtClean="0">
                <a:latin typeface="Comic Sans MS" pitchFamily="66" charset="0"/>
              </a:rPr>
              <a:t>Смотрите: перед вами полянка, оставленная жителями моего королевства после отдыха.</a:t>
            </a:r>
            <a:r>
              <a:rPr lang="ru-RU" sz="1400" dirty="0" smtClean="0"/>
              <a:t> </a:t>
            </a:r>
          </a:p>
          <a:p>
            <a:endParaRPr lang="ru-RU" sz="1400" b="1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Давай рассмотрим мусор на полянке.</a:t>
            </a:r>
          </a:p>
          <a:p>
            <a:endParaRPr lang="ru-RU" sz="1400" dirty="0" smtClean="0">
              <a:latin typeface="Comic Sans MS" pitchFamily="66" charset="0"/>
            </a:endParaRPr>
          </a:p>
          <a:p>
            <a:pPr algn="ctr"/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435023_10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4" descr="https://img-fotki.yandex.ru/get/9093/102699435.9e2/0_ba02c_aab072b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76672"/>
            <a:ext cx="3995936" cy="3995936"/>
          </a:xfrm>
          <a:prstGeom prst="rect">
            <a:avLst/>
          </a:prstGeom>
          <a:noFill/>
        </p:spPr>
      </p:pic>
      <p:pic>
        <p:nvPicPr>
          <p:cNvPr id="5" name="Picture 11" descr="http://class-g-2017.moy.su/_nw/5/9268377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996952"/>
            <a:ext cx="2365320" cy="3356992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2195736" y="260648"/>
            <a:ext cx="3362672" cy="1764776"/>
          </a:xfrm>
          <a:prstGeom prst="wedgeEllipseCallout">
            <a:avLst>
              <a:gd name="adj1" fmla="val 91299"/>
              <a:gd name="adj2" fmla="val 286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Скажи, Незнайка, сколько лет пролежит на земле пластиковая бутылка?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5148064" y="4365104"/>
            <a:ext cx="2088232" cy="1080120"/>
          </a:xfrm>
          <a:prstGeom prst="wedgeEllipseCallout">
            <a:avLst>
              <a:gd name="adj1" fmla="val -91652"/>
              <a:gd name="adj2" fmla="val -4299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200 лет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435023_10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4" descr="https://img-fotki.yandex.ru/get/9093/102699435.9e2/0_ba02c_aab072b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76672"/>
            <a:ext cx="3995936" cy="3995936"/>
          </a:xfrm>
          <a:prstGeom prst="rect">
            <a:avLst/>
          </a:prstGeom>
          <a:noFill/>
        </p:spPr>
      </p:pic>
      <p:pic>
        <p:nvPicPr>
          <p:cNvPr id="5" name="Picture 11" descr="http://class-g-2017.moy.su/_nw/5/9268377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996952"/>
            <a:ext cx="2365320" cy="3356992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2195736" y="260648"/>
            <a:ext cx="3362672" cy="1764776"/>
          </a:xfrm>
          <a:prstGeom prst="wedgeEllipseCallout">
            <a:avLst>
              <a:gd name="adj1" fmla="val 91299"/>
              <a:gd name="adj2" fmla="val 286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omic Sans MS" pitchFamily="66" charset="0"/>
              </a:rPr>
              <a:t>Скажи, сколько времени бумага и картон будут портить внешний вид нашей планеты?</a:t>
            </a:r>
            <a:endParaRPr lang="ru-RU" sz="1600" dirty="0">
              <a:latin typeface="Comic Sans MS" pitchFamily="66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5148064" y="4365104"/>
            <a:ext cx="1656184" cy="1008112"/>
          </a:xfrm>
          <a:prstGeom prst="wedgeEllipseCallout">
            <a:avLst>
              <a:gd name="adj1" fmla="val -91652"/>
              <a:gd name="adj2" fmla="val -4299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2 месяца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435023_10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4" descr="https://img-fotki.yandex.ru/get/9093/102699435.9e2/0_ba02c_aab072b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76672"/>
            <a:ext cx="3995936" cy="3995936"/>
          </a:xfrm>
          <a:prstGeom prst="rect">
            <a:avLst/>
          </a:prstGeom>
          <a:noFill/>
        </p:spPr>
      </p:pic>
      <p:pic>
        <p:nvPicPr>
          <p:cNvPr id="5" name="Picture 11" descr="http://class-g-2017.moy.su/_nw/5/9268377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996952"/>
            <a:ext cx="2365320" cy="3356992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2339752" y="260648"/>
            <a:ext cx="3218656" cy="1584176"/>
          </a:xfrm>
          <a:prstGeom prst="wedgeEllipseCallout">
            <a:avLst>
              <a:gd name="adj1" fmla="val 91736"/>
              <a:gd name="adj2" fmla="val 3837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Незнайка, как долго не будет разлагаться алюминиевая банка?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5148064" y="4365104"/>
            <a:ext cx="1656184" cy="1008112"/>
          </a:xfrm>
          <a:prstGeom prst="wedgeEllipseCallout">
            <a:avLst>
              <a:gd name="adj1" fmla="val -91652"/>
              <a:gd name="adj2" fmla="val -4299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500 лет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435023_10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4" descr="https://img-fotki.yandex.ru/get/9093/102699435.9e2/0_ba02c_aab072b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76672"/>
            <a:ext cx="3995936" cy="3995936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3491880" y="3789040"/>
            <a:ext cx="4536504" cy="23762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atin typeface="Comic Sans MS" pitchFamily="66" charset="0"/>
              </a:rPr>
              <a:t>«Каждую бумажку, </a:t>
            </a:r>
            <a:r>
              <a:rPr lang="ru-RU" sz="1400" b="1" dirty="0" smtClean="0">
                <a:latin typeface="Comic Sans MS" pitchFamily="66" charset="0"/>
              </a:rPr>
              <a:t>бутылку,   жестянку</a:t>
            </a:r>
            <a:endParaRPr lang="ru-RU" sz="1400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Надо в отдельный контейнер кидать.</a:t>
            </a:r>
            <a:endParaRPr lang="ru-RU" sz="1400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Только тогда ощутив эту свалку,</a:t>
            </a:r>
            <a:endParaRPr lang="ru-RU" sz="1400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Мы ощутим чистоты благодать!»</a:t>
            </a:r>
            <a:endParaRPr lang="ru-RU" sz="1400" dirty="0">
              <a:latin typeface="Comic Sans MS" pitchFamily="66" charset="0"/>
            </a:endParaRPr>
          </a:p>
        </p:txBody>
      </p:sp>
      <p:pic>
        <p:nvPicPr>
          <p:cNvPr id="3" name="Picture 6" descr="https://nnimgt-a.akamaihd.net/transform/v1/crop/frm/storypad-3xrn8iYYHWVN9FhKDPFgru/e92a321e-da7d-409c-8720-ef72c4e89d68.jpg/r1_139_2714_1672_w1200_h678_fmax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7241"/>
          <a:stretch>
            <a:fillRect/>
          </a:stretch>
        </p:blipFill>
        <p:spPr bwMode="auto">
          <a:xfrm>
            <a:off x="2843808" y="2996952"/>
            <a:ext cx="5983885" cy="3168352"/>
          </a:xfrm>
          <a:prstGeom prst="rect">
            <a:avLst/>
          </a:prstGeom>
          <a:noFill/>
        </p:spPr>
      </p:pic>
      <p:sp>
        <p:nvSpPr>
          <p:cNvPr id="9" name="Овальная выноска 8"/>
          <p:cNvSpPr/>
          <p:nvPr/>
        </p:nvSpPr>
        <p:spPr>
          <a:xfrm>
            <a:off x="2843808" y="1628800"/>
            <a:ext cx="3290664" cy="1440160"/>
          </a:xfrm>
          <a:prstGeom prst="wedgeEllipseCallout">
            <a:avLst>
              <a:gd name="adj1" fmla="val 79167"/>
              <a:gd name="adj2" fmla="val -4312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400" dirty="0" smtClean="0">
              <a:latin typeface="Comic Sans MS" pitchFamily="66" charset="0"/>
            </a:endParaRPr>
          </a:p>
          <a:p>
            <a:r>
              <a:rPr lang="ru-RU" sz="1400" dirty="0" smtClean="0">
                <a:latin typeface="Comic Sans MS" pitchFamily="66" charset="0"/>
              </a:rPr>
              <a:t>Молодец</a:t>
            </a:r>
            <a:r>
              <a:rPr lang="ru-RU" sz="1400" dirty="0" smtClean="0">
                <a:latin typeface="Comic Sans MS" pitchFamily="66" charset="0"/>
              </a:rPr>
              <a:t>! А вот и третье правило</a:t>
            </a:r>
            <a:r>
              <a:rPr lang="ru-RU" sz="1400" dirty="0" smtClean="0">
                <a:latin typeface="Comic Sans MS" pitchFamily="66" charset="0"/>
              </a:rPr>
              <a:t>!</a:t>
            </a:r>
          </a:p>
          <a:p>
            <a:endParaRPr lang="ru-RU" sz="1400" dirty="0" smtClean="0">
              <a:latin typeface="Comic Sans MS" pitchFamily="66" charset="0"/>
            </a:endParaRPr>
          </a:p>
          <a:p>
            <a:r>
              <a:rPr lang="ru-RU" sz="1400" i="1" dirty="0" smtClean="0">
                <a:solidFill>
                  <a:srgbClr val="FF0000"/>
                </a:solidFill>
                <a:latin typeface="Comic Sans MS" pitchFamily="66" charset="0"/>
              </a:rPr>
              <a:t>(Находят в куче мусора).</a:t>
            </a:r>
            <a:endParaRPr lang="ru-RU" sz="1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dqzrr9k4bjpzk.cloudfront.net/startersite/images/10669202/148344991509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</p:spPr>
      </p:pic>
      <p:pic>
        <p:nvPicPr>
          <p:cNvPr id="29700" name="Picture 4" descr="https://0.allegroimg.com/original/037f3b/3c5eaec44e3d981bc026c143b93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475" b="8197"/>
          <a:stretch>
            <a:fillRect/>
          </a:stretch>
        </p:blipFill>
        <p:spPr bwMode="auto">
          <a:xfrm>
            <a:off x="1331640" y="1916832"/>
            <a:ext cx="5856651" cy="2520280"/>
          </a:xfrm>
          <a:prstGeom prst="rect">
            <a:avLst/>
          </a:prstGeom>
          <a:noFill/>
        </p:spPr>
      </p:pic>
      <p:pic>
        <p:nvPicPr>
          <p:cNvPr id="8" name="Picture 4" descr="https://img-fotki.yandex.ru/get/9093/102699435.9e2/0_ba02c_aab072bf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60648"/>
            <a:ext cx="2808312" cy="2808312"/>
          </a:xfrm>
          <a:prstGeom prst="rect">
            <a:avLst/>
          </a:prstGeom>
          <a:noFill/>
        </p:spPr>
      </p:pic>
      <p:sp>
        <p:nvSpPr>
          <p:cNvPr id="9" name="Овальная выноска 8"/>
          <p:cNvSpPr/>
          <p:nvPr/>
        </p:nvSpPr>
        <p:spPr>
          <a:xfrm>
            <a:off x="3347864" y="188640"/>
            <a:ext cx="3384376" cy="1512168"/>
          </a:xfrm>
          <a:prstGeom prst="wedgeEllipseCallout">
            <a:avLst>
              <a:gd name="adj1" fmla="val 69059"/>
              <a:gd name="adj2" fmla="val 1069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Comic Sans MS" pitchFamily="66" charset="0"/>
            </a:endParaRPr>
          </a:p>
          <a:p>
            <a:pPr algn="ctr"/>
            <a:endParaRPr lang="ru-RU" sz="1400" dirty="0" smtClean="0">
              <a:latin typeface="Comic Sans MS" pitchFamily="66" charset="0"/>
            </a:endParaRPr>
          </a:p>
          <a:p>
            <a:pPr algn="ctr"/>
            <a:r>
              <a:rPr lang="ru-RU" sz="1400" dirty="0" smtClean="0">
                <a:latin typeface="Comic Sans MS" pitchFamily="66" charset="0"/>
              </a:rPr>
              <a:t>А </a:t>
            </a:r>
            <a:r>
              <a:rPr lang="ru-RU" sz="1400" dirty="0" smtClean="0">
                <a:latin typeface="Comic Sans MS" pitchFamily="66" charset="0"/>
              </a:rPr>
              <a:t>теперь, рассортируй мусор по контейнерам</a:t>
            </a:r>
            <a:r>
              <a:rPr lang="ru-RU" sz="1400" dirty="0" smtClean="0">
                <a:latin typeface="Comic Sans MS" pitchFamily="66" charset="0"/>
              </a:rPr>
              <a:t>.</a:t>
            </a:r>
            <a:r>
              <a:rPr lang="ru-RU" sz="1400" dirty="0" smtClean="0">
                <a:latin typeface="Comic Sans MS" pitchFamily="66" charset="0"/>
              </a:rPr>
              <a:t> </a:t>
            </a:r>
            <a:endParaRPr lang="ru-RU" sz="1400" dirty="0" smtClean="0">
              <a:latin typeface="Comic Sans MS" pitchFamily="66" charset="0"/>
            </a:endParaRPr>
          </a:p>
          <a:p>
            <a:pPr algn="ctr"/>
            <a:r>
              <a:rPr lang="ru-RU" sz="1400" dirty="0" smtClean="0">
                <a:latin typeface="Comic Sans MS" pitchFamily="66" charset="0"/>
              </a:rPr>
              <a:t>Посмотри</a:t>
            </a:r>
            <a:r>
              <a:rPr lang="ru-RU" sz="1400" dirty="0" smtClean="0">
                <a:latin typeface="Comic Sans MS" pitchFamily="66" charset="0"/>
              </a:rPr>
              <a:t>, мусора много, а контейнеры не очень большие. Как же поступить?</a:t>
            </a:r>
          </a:p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51720" y="3573016"/>
            <a:ext cx="83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стекло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3573016"/>
            <a:ext cx="865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бумага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52120" y="3573016"/>
            <a:ext cx="952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пластик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9702" name="Picture 6" descr="https://thumbs.dreamstime.com/b/%D1%81%D0%BE%D1%81%D1%82%D0%B0%D0%B2%D0%B0-%D0%BA%D0%BE%D0%BD%D1%86%D0%B0-%D0%B1%D1%83%D1%82%D1%8B%D0%BB%D0%BA%D0%B8-%D0%BF%D1%80%D0%B5%D0%B4%D0%BF%D0%BE%D1%81%D1%8B%D0%BB%D0%BA%D0%B8-%D0%B2%D0%B5%D1%80%D1%85%D0%BD%D1%8F%D1%8F-%D1%87%D0%B0%D1%81%D1%82%D1%8C-%D0%BC%D0%BE%D0%BB%D0%BE%D0%BA%D0%B0-%D1%87%D0%B5%D1%80%D0%BD%D0%BE%D0%B3%D0%BE-1356174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987978">
            <a:off x="222563" y="5160487"/>
            <a:ext cx="940869" cy="1209688"/>
          </a:xfrm>
          <a:prstGeom prst="rect">
            <a:avLst/>
          </a:prstGeom>
          <a:noFill/>
        </p:spPr>
      </p:pic>
      <p:pic>
        <p:nvPicPr>
          <p:cNvPr id="14" name="Picture 6" descr="https://thumbs.dreamstime.com/b/%D1%81%D0%BE%D1%81%D1%82%D0%B0%D0%B2%D0%B0-%D0%BA%D0%BE%D0%BD%D1%86%D0%B0-%D0%B1%D1%83%D1%82%D1%8B%D0%BB%D0%BA%D0%B8-%D0%BF%D1%80%D0%B5%D0%B4%D0%BF%D0%BE%D1%81%D1%8B%D0%BB%D0%BA%D0%B8-%D0%B2%D0%B5%D1%80%D1%85%D0%BD%D1%8F%D1%8F-%D1%87%D0%B0%D1%81%D1%82%D1%8C-%D0%BC%D0%BE%D0%BB%D0%BE%D0%BA%D0%B0-%D1%87%D0%B5%D1%80%D0%BD%D0%BE%D0%B3%D0%BE-1356174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5999">
            <a:off x="7641235" y="3157234"/>
            <a:ext cx="940869" cy="1209688"/>
          </a:xfrm>
          <a:prstGeom prst="rect">
            <a:avLst/>
          </a:prstGeom>
          <a:noFill/>
        </p:spPr>
      </p:pic>
      <p:pic>
        <p:nvPicPr>
          <p:cNvPr id="15" name="Picture 6" descr="https://thumbs.dreamstime.com/b/%D1%81%D0%BE%D1%81%D1%82%D0%B0%D0%B2%D0%B0-%D0%BA%D0%BE%D0%BD%D1%86%D0%B0-%D0%B1%D1%83%D1%82%D1%8B%D0%BB%D0%BA%D0%B8-%D0%BF%D1%80%D0%B5%D0%B4%D0%BF%D0%BE%D1%81%D1%8B%D0%BB%D0%BA%D0%B8-%D0%B2%D0%B5%D1%80%D1%85%D0%BD%D1%8F%D1%8F-%D1%87%D0%B0%D1%81%D1%82%D1%8C-%D0%BC%D0%BE%D0%BB%D0%BE%D0%BA%D0%B0-%D1%87%D0%B5%D1%80%D0%BD%D0%BE%D0%B3%D0%BE-1356174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77440" y="5041850"/>
            <a:ext cx="940869" cy="1209688"/>
          </a:xfrm>
          <a:prstGeom prst="rect">
            <a:avLst/>
          </a:prstGeom>
          <a:noFill/>
        </p:spPr>
      </p:pic>
      <p:pic>
        <p:nvPicPr>
          <p:cNvPr id="29704" name="Picture 8" descr="https://static8.depositphotos.com/1039197/930/i/950/depositphotos_9309198-stock-photo-waste-glass-recycled-shattered-brow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5517232"/>
            <a:ext cx="1584176" cy="1060763"/>
          </a:xfrm>
          <a:prstGeom prst="rect">
            <a:avLst/>
          </a:prstGeom>
          <a:noFill/>
        </p:spPr>
      </p:pic>
      <p:pic>
        <p:nvPicPr>
          <p:cNvPr id="17" name="Picture 8" descr="https://static8.depositphotos.com/1039197/930/i/950/depositphotos_9309198-stock-photo-waste-glass-recycled-shattered-brow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5373216"/>
            <a:ext cx="1584176" cy="1060763"/>
          </a:xfrm>
          <a:prstGeom prst="rect">
            <a:avLst/>
          </a:prstGeom>
          <a:noFill/>
        </p:spPr>
      </p:pic>
      <p:pic>
        <p:nvPicPr>
          <p:cNvPr id="29706" name="Picture 10" descr="https://thumbs.dreamstime.com/b/%D1%81%D0%BA%D0%BE%D0%BC%D0%BA%D0%B0%D0%BD%D0%BD%D1%8B%D0%B9-%D0%B8%D1%81%D1%82-%D0%B1%D1%83%D0%BC%D0%B0%D0%B3%D0%B8-%D0%B2-%D1%84%D0%BE%D1%80%D0%BC%D0%B5-%D1%88%D0%B0%D1%80%D0%B8%D0%BA%D0%B0-%D0%BC%D0%BE%D0%B6%D0%B5%D1%82-%D0%B1%D1%8B%D1%82%D1%8C-%D1%80%D0%B5%D1%86%D0%B8%D1%80%D0%BA%D1%83-%D0%B8%D1%80%D1%83%D0%B5%D1%82-34151794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4437112"/>
            <a:ext cx="1152128" cy="1081560"/>
          </a:xfrm>
          <a:prstGeom prst="rect">
            <a:avLst/>
          </a:prstGeom>
          <a:noFill/>
        </p:spPr>
      </p:pic>
      <p:pic>
        <p:nvPicPr>
          <p:cNvPr id="29708" name="Picture 12" descr="https://st2.depositphotos.com/5572200/8577/i/950/depositphotos_85772210-stock-photo-orenburg-russia-september-30-recycled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75" t="20803" r="21988" b="16788"/>
          <a:stretch>
            <a:fillRect/>
          </a:stretch>
        </p:blipFill>
        <p:spPr bwMode="auto">
          <a:xfrm>
            <a:off x="2818091" y="4365104"/>
            <a:ext cx="1311574" cy="1080120"/>
          </a:xfrm>
          <a:prstGeom prst="rect">
            <a:avLst/>
          </a:prstGeom>
          <a:noFill/>
        </p:spPr>
      </p:pic>
      <p:pic>
        <p:nvPicPr>
          <p:cNvPr id="29710" name="Picture 14" descr="https://www.throughthetollbooth.com/wp-content/uploads/2018/01/mistakes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852" r="18111"/>
          <a:stretch>
            <a:fillRect/>
          </a:stretch>
        </p:blipFill>
        <p:spPr bwMode="auto">
          <a:xfrm>
            <a:off x="1259632" y="4365104"/>
            <a:ext cx="1152128" cy="1244298"/>
          </a:xfrm>
          <a:prstGeom prst="rect">
            <a:avLst/>
          </a:prstGeom>
          <a:noFill/>
        </p:spPr>
      </p:pic>
      <p:pic>
        <p:nvPicPr>
          <p:cNvPr id="29714" name="Picture 18" descr="http://nn2x2.ru/wp-content/uploads/2016/03/wrapper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149080"/>
            <a:ext cx="1296144" cy="1218376"/>
          </a:xfrm>
          <a:prstGeom prst="rect">
            <a:avLst/>
          </a:prstGeom>
          <a:noFill/>
        </p:spPr>
      </p:pic>
      <p:pic>
        <p:nvPicPr>
          <p:cNvPr id="29716" name="Picture 20" descr="https://www.utkonos.ru/images/photo/3169/3169827H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956650">
            <a:off x="1478311" y="5395778"/>
            <a:ext cx="916662" cy="1368152"/>
          </a:xfrm>
          <a:prstGeom prst="rect">
            <a:avLst/>
          </a:prstGeom>
          <a:noFill/>
        </p:spPr>
      </p:pic>
      <p:pic>
        <p:nvPicPr>
          <p:cNvPr id="29720" name="Picture 24" descr="https://yt3.ggpht.com/a/AATXAJwJ0M2WY4mtO4AZcquHCvq4qv78bZnXp-MTNw=s900-c-k-c0xffffffff-no-rj-mo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12603">
            <a:off x="5593396" y="5314493"/>
            <a:ext cx="1512168" cy="1512168"/>
          </a:xfrm>
          <a:prstGeom prst="rect">
            <a:avLst/>
          </a:prstGeom>
          <a:noFill/>
        </p:spPr>
      </p:pic>
      <p:pic>
        <p:nvPicPr>
          <p:cNvPr id="26" name="Picture 24" descr="https://yt3.ggpht.com/a/AATXAJwJ0M2WY4mtO4AZcquHCvq4qv78bZnXp-MTNw=s900-c-k-c0xffffffff-no-rj-mo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42559">
            <a:off x="4596229" y="4245317"/>
            <a:ext cx="1512168" cy="1512168"/>
          </a:xfrm>
          <a:prstGeom prst="rect">
            <a:avLst/>
          </a:prstGeom>
          <a:noFill/>
        </p:spPr>
      </p:pic>
      <p:pic>
        <p:nvPicPr>
          <p:cNvPr id="27" name="Picture 11" descr="http://class-g-2017.moy.su/_nw/5/92683775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772816"/>
            <a:ext cx="1826513" cy="2592288"/>
          </a:xfrm>
          <a:prstGeom prst="rect">
            <a:avLst/>
          </a:prstGeom>
          <a:noFill/>
        </p:spPr>
      </p:pic>
      <p:sp>
        <p:nvSpPr>
          <p:cNvPr id="28" name="Овальная выноска 27"/>
          <p:cNvSpPr/>
          <p:nvPr/>
        </p:nvSpPr>
        <p:spPr>
          <a:xfrm>
            <a:off x="251520" y="260648"/>
            <a:ext cx="3384376" cy="1512168"/>
          </a:xfrm>
          <a:prstGeom prst="wedgeEllipseCallout">
            <a:avLst>
              <a:gd name="adj1" fmla="val -21693"/>
              <a:gd name="adj2" fmla="val 10966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latin typeface="Comic Sans MS" pitchFamily="66" charset="0"/>
              </a:rPr>
              <a:t>А вот и подсказка – четвертое правило</a:t>
            </a:r>
            <a:r>
              <a:rPr lang="ru-RU" sz="1200" dirty="0" smtClean="0">
                <a:latin typeface="Comic Sans MS" pitchFamily="66" charset="0"/>
              </a:rPr>
              <a:t>.</a:t>
            </a:r>
            <a:r>
              <a:rPr lang="ru-RU" sz="1200" b="1" dirty="0" smtClean="0">
                <a:latin typeface="Comic Sans MS" pitchFamily="66" charset="0"/>
              </a:rPr>
              <a:t> </a:t>
            </a:r>
            <a:endParaRPr lang="ru-RU" sz="1200" b="1" dirty="0" smtClean="0">
              <a:latin typeface="Comic Sans MS" pitchFamily="66" charset="0"/>
            </a:endParaRPr>
          </a:p>
          <a:p>
            <a:r>
              <a:rPr lang="ru-RU" sz="1200" b="1" dirty="0" smtClean="0">
                <a:latin typeface="Comic Sans MS" pitchFamily="66" charset="0"/>
              </a:rPr>
              <a:t>"</a:t>
            </a:r>
            <a:r>
              <a:rPr lang="ru-RU" sz="1200" b="1" dirty="0" smtClean="0">
                <a:latin typeface="Comic Sans MS" pitchFamily="66" charset="0"/>
              </a:rPr>
              <a:t>Мусор целым </a:t>
            </a:r>
            <a:r>
              <a:rPr lang="ru-RU" sz="1200" b="1" dirty="0" smtClean="0">
                <a:latin typeface="Comic Sans MS" pitchFamily="66" charset="0"/>
              </a:rPr>
              <a:t>не бросайте</a:t>
            </a:r>
            <a:r>
              <a:rPr lang="ru-RU" sz="1200" b="1" dirty="0" smtClean="0">
                <a:latin typeface="Comic Sans MS" pitchFamily="66" charset="0"/>
              </a:rPr>
              <a:t>.</a:t>
            </a:r>
            <a:endParaRPr lang="ru-RU" sz="1200" dirty="0" smtClean="0">
              <a:latin typeface="Comic Sans MS" pitchFamily="66" charset="0"/>
            </a:endParaRPr>
          </a:p>
          <a:p>
            <a:r>
              <a:rPr lang="ru-RU" sz="1200" b="1" dirty="0" smtClean="0">
                <a:latin typeface="Comic Sans MS" pitchFamily="66" charset="0"/>
              </a:rPr>
              <a:t>Его объемы уменьшайте,</a:t>
            </a:r>
            <a:endParaRPr lang="ru-RU" sz="1200" dirty="0" smtClean="0">
              <a:latin typeface="Comic Sans MS" pitchFamily="66" charset="0"/>
            </a:endParaRPr>
          </a:p>
          <a:p>
            <a:r>
              <a:rPr lang="ru-RU" sz="1200" b="1" dirty="0" smtClean="0">
                <a:latin typeface="Comic Sans MS" pitchFamily="66" charset="0"/>
              </a:rPr>
              <a:t>если можно, измельчайте!"</a:t>
            </a:r>
            <a:endParaRPr lang="ru-RU" sz="1200" dirty="0" smtClean="0">
              <a:latin typeface="Comic Sans MS" pitchFamily="66" charset="0"/>
            </a:endParaRPr>
          </a:p>
          <a:p>
            <a:pPr algn="ctr"/>
            <a:endParaRPr lang="ru-RU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435023_10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4" descr="https://img-fotki.yandex.ru/get/9093/102699435.9e2/0_ba02c_aab072b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76672"/>
            <a:ext cx="3995936" cy="3995936"/>
          </a:xfrm>
          <a:prstGeom prst="rect">
            <a:avLst/>
          </a:prstGeom>
          <a:noFill/>
        </p:spPr>
      </p:pic>
      <p:pic>
        <p:nvPicPr>
          <p:cNvPr id="5" name="Picture 11" descr="http://class-g-2017.moy.su/_nw/5/9268377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996952"/>
            <a:ext cx="2365320" cy="3356992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2483768" y="476672"/>
            <a:ext cx="3074640" cy="1512168"/>
          </a:xfrm>
          <a:prstGeom prst="wedgeEllipseCallout">
            <a:avLst>
              <a:gd name="adj1" fmla="val 91299"/>
              <a:gd name="adj2" fmla="val 286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omic Sans MS" pitchFamily="66" charset="0"/>
              </a:rPr>
              <a:t>Весь </a:t>
            </a:r>
            <a:r>
              <a:rPr lang="ru-RU" sz="1400" dirty="0" smtClean="0">
                <a:latin typeface="Comic Sans MS" pitchFamily="66" charset="0"/>
              </a:rPr>
              <a:t>мусор мы собрали, уменьшили его объем, теперь этот мусор отправится на переработку.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5004048" y="4149080"/>
            <a:ext cx="3456384" cy="1728192"/>
          </a:xfrm>
          <a:prstGeom prst="wedgeEllipseCallout">
            <a:avLst>
              <a:gd name="adj1" fmla="val -65604"/>
              <a:gd name="adj2" fmla="val -2997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omic Sans MS" pitchFamily="66" charset="0"/>
              </a:rPr>
              <a:t>Давай и мы сделаем полезную вещь из бросового материала - экологический знак, предупреждающий о том, что нельзя мусорить где попало</a:t>
            </a:r>
            <a:endParaRPr lang="ru-RU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qzrr9k4bjpzk.cloudfront.net/startersite/images/10669202/148344991509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Экологический знак</a:t>
            </a:r>
            <a:endParaRPr lang="ru-RU" sz="3600" b="1" dirty="0">
              <a:latin typeface="Comic Sans MS" pitchFamily="66" charset="0"/>
            </a:endParaRPr>
          </a:p>
        </p:txBody>
      </p:sp>
      <p:pic>
        <p:nvPicPr>
          <p:cNvPr id="30722" name="Picture 2" descr="https://oblkompriroda.volgograd.ru/upload/iblock/e79/1196px_ritm_muso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340768"/>
            <a:ext cx="2516072" cy="2520280"/>
          </a:xfrm>
          <a:prstGeom prst="rect">
            <a:avLst/>
          </a:prstGeom>
          <a:noFill/>
        </p:spPr>
      </p:pic>
      <p:pic>
        <p:nvPicPr>
          <p:cNvPr id="30724" name="Picture 4" descr="https://ds03.infourok.ru/uploads/ex/1367/000297ee-c02796e8/img1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36" t="7547" r="15094"/>
          <a:stretch>
            <a:fillRect/>
          </a:stretch>
        </p:blipFill>
        <p:spPr bwMode="auto">
          <a:xfrm>
            <a:off x="3131840" y="1340768"/>
            <a:ext cx="2997884" cy="2880320"/>
          </a:xfrm>
          <a:prstGeom prst="rect">
            <a:avLst/>
          </a:prstGeom>
          <a:noFill/>
        </p:spPr>
      </p:pic>
      <p:pic>
        <p:nvPicPr>
          <p:cNvPr id="30726" name="Picture 6" descr="https://sun9-10.userapi.com/c851216/v851216658/628c0/Mm1XjTkGliw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1412776"/>
            <a:ext cx="2600900" cy="2592288"/>
          </a:xfrm>
          <a:prstGeom prst="rect">
            <a:avLst/>
          </a:prstGeom>
          <a:noFill/>
        </p:spPr>
      </p:pic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611560" y="4437112"/>
            <a:ext cx="7865399" cy="142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Дети выполняют аппликацию: вырезают из бумаги картинку с текстом и наклеивают её на пластиковую тарелочку)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(Готовый экологический знак дарят прохожим на прогулке)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5.infourok.ru/uploads/ex/0ed2/00068af9-ffe62160/hello_html_m6c5c74e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09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bc-decor.com/img/gallery/3/thumbs/thumb_l_8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" name="Picture 4" descr="https://img-fotki.yandex.ru/get/9093/102699435.9e2/0_ba02c_aab072b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48880"/>
            <a:ext cx="3995936" cy="3995936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1043608" y="3212976"/>
            <a:ext cx="4320480" cy="2664296"/>
          </a:xfrm>
          <a:prstGeom prst="wedgeEllipseCallout">
            <a:avLst>
              <a:gd name="adj1" fmla="val 78391"/>
              <a:gd name="adj2" fmla="val -3209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Comic Sans MS" pitchFamily="66" charset="0"/>
            </a:endParaRPr>
          </a:p>
          <a:p>
            <a:pPr algn="ctr"/>
            <a:r>
              <a:rPr lang="ru-RU" sz="1400" dirty="0" smtClean="0">
                <a:latin typeface="Comic Sans MS" pitchFamily="66" charset="0"/>
              </a:rPr>
              <a:t>Дорогие </a:t>
            </a:r>
            <a:r>
              <a:rPr lang="ru-RU" sz="1400" dirty="0" smtClean="0">
                <a:latin typeface="Comic Sans MS" pitchFamily="66" charset="0"/>
              </a:rPr>
              <a:t>ребята! </a:t>
            </a:r>
            <a:endParaRPr lang="ru-RU" sz="1400" dirty="0" smtClean="0">
              <a:latin typeface="Comic Sans MS" pitchFamily="66" charset="0"/>
            </a:endParaRPr>
          </a:p>
          <a:p>
            <a:pPr algn="ctr"/>
            <a:r>
              <a:rPr lang="ru-RU" sz="1400" dirty="0" smtClean="0">
                <a:latin typeface="Comic Sans MS" pitchFamily="66" charset="0"/>
              </a:rPr>
              <a:t>Вы </a:t>
            </a:r>
            <a:r>
              <a:rPr lang="ru-RU" sz="1400" dirty="0" smtClean="0">
                <a:latin typeface="Comic Sans MS" pitchFamily="66" charset="0"/>
              </a:rPr>
              <a:t>помогли мне найти потерянные правила поведения жителей на природе, собрали и рассортировали весь мусор. Теперь в моем королевстве будут чистые речки, леса, красивые поляны, свежий воздух. Скоро птицы вернутся и защебечут. </a:t>
            </a:r>
            <a:endParaRPr lang="ru-RU" sz="1400" dirty="0" smtClean="0">
              <a:latin typeface="Comic Sans MS" pitchFamily="66" charset="0"/>
            </a:endParaRPr>
          </a:p>
          <a:p>
            <a:pPr algn="ctr"/>
            <a:r>
              <a:rPr lang="ru-RU" sz="1400" dirty="0" smtClean="0">
                <a:latin typeface="Comic Sans MS" pitchFamily="66" charset="0"/>
              </a:rPr>
              <a:t>Спасибо </a:t>
            </a:r>
            <a:r>
              <a:rPr lang="ru-RU" sz="1400" dirty="0" smtClean="0">
                <a:latin typeface="Comic Sans MS" pitchFamily="66" charset="0"/>
              </a:rPr>
              <a:t>Вам большое</a:t>
            </a:r>
            <a:r>
              <a:rPr lang="ru-RU" sz="1400" dirty="0" smtClean="0">
                <a:latin typeface="Comic Sans MS" pitchFamily="66" charset="0"/>
              </a:rPr>
              <a:t>.</a:t>
            </a:r>
            <a:r>
              <a:rPr lang="ru-RU" sz="1400" dirty="0" smtClean="0"/>
              <a:t> </a:t>
            </a:r>
            <a:endParaRPr lang="ru-RU" sz="1400" dirty="0" smtClean="0">
              <a:latin typeface="Comic Sans MS" pitchFamily="66" charset="0"/>
            </a:endParaRPr>
          </a:p>
          <a:p>
            <a:pPr algn="ctr"/>
            <a:endParaRPr lang="ru-RU" sz="1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bc-decor.com/img/gallery/3/thumbs/thumb_l_8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" name="Picture 4" descr="https://img-fotki.yandex.ru/get/9093/102699435.9e2/0_ba02c_aab072b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48880"/>
            <a:ext cx="3995936" cy="3995936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2051720" y="3356992"/>
            <a:ext cx="3528392" cy="1728192"/>
          </a:xfrm>
          <a:prstGeom prst="wedgeEllipseCallout">
            <a:avLst>
              <a:gd name="adj1" fmla="val 78391"/>
              <a:gd name="adj2" fmla="val -3209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atin typeface="Comic Sans MS" pitchFamily="66" charset="0"/>
              </a:rPr>
              <a:t>Ты </a:t>
            </a:r>
            <a:r>
              <a:rPr lang="ru-RU" sz="1400" dirty="0" smtClean="0">
                <a:latin typeface="Comic Sans MS" pitchFamily="66" charset="0"/>
              </a:rPr>
              <a:t>так славно потрудился! Тебе пора возвращаться. Закройте глаза и скажите три раза: «</a:t>
            </a:r>
            <a:r>
              <a:rPr lang="ru-RU" sz="1400" dirty="0" err="1" smtClean="0">
                <a:latin typeface="Comic Sans MS" pitchFamily="66" charset="0"/>
              </a:rPr>
              <a:t>Крибле</a:t>
            </a:r>
            <a:r>
              <a:rPr lang="ru-RU" sz="1400" dirty="0" smtClean="0">
                <a:latin typeface="Comic Sans MS" pitchFamily="66" charset="0"/>
              </a:rPr>
              <a:t>, </a:t>
            </a:r>
            <a:r>
              <a:rPr lang="ru-RU" sz="1400" dirty="0" err="1" smtClean="0">
                <a:latin typeface="Comic Sans MS" pitchFamily="66" charset="0"/>
              </a:rPr>
              <a:t>крабле</a:t>
            </a:r>
            <a:r>
              <a:rPr lang="ru-RU" sz="1400" dirty="0" smtClean="0">
                <a:latin typeface="Comic Sans MS" pitchFamily="66" charset="0"/>
              </a:rPr>
              <a:t>, </a:t>
            </a:r>
            <a:r>
              <a:rPr lang="ru-RU" sz="1400" dirty="0" err="1" smtClean="0">
                <a:latin typeface="Comic Sans MS" pitchFamily="66" charset="0"/>
              </a:rPr>
              <a:t>бумс</a:t>
            </a:r>
            <a:r>
              <a:rPr lang="ru-RU" sz="1400" dirty="0" smtClean="0">
                <a:latin typeface="Comic Sans MS" pitchFamily="66" charset="0"/>
              </a:rPr>
              <a:t>».</a:t>
            </a:r>
            <a:endParaRPr lang="ru-RU" sz="1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9525"/>
            <a:ext cx="912495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3344" y="908720"/>
            <a:ext cx="7990656" cy="1802631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Спасибо за прекрасное путешествие!</a:t>
            </a:r>
            <a:br>
              <a:rPr lang="ru-RU" sz="3600" b="1" dirty="0" smtClean="0">
                <a:latin typeface="Comic Sans MS" pitchFamily="66" charset="0"/>
              </a:rPr>
            </a:br>
            <a:r>
              <a:rPr lang="ru-RU" sz="3600" b="1" dirty="0" smtClean="0">
                <a:latin typeface="Comic Sans MS" pitchFamily="66" charset="0"/>
              </a:rPr>
              <a:t/>
            </a:r>
            <a:br>
              <a:rPr lang="ru-RU" sz="3600" b="1" dirty="0" smtClean="0">
                <a:latin typeface="Comic Sans MS" pitchFamily="66" charset="0"/>
              </a:rPr>
            </a:br>
            <a:r>
              <a:rPr lang="ru-RU" sz="3600" b="1" dirty="0" smtClean="0">
                <a:latin typeface="Comic Sans MS" pitchFamily="66" charset="0"/>
              </a:rPr>
              <a:t>До новых встреч!!!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age.jimcdn.com/app/cms/image/transf/none/path/sb00f0db2d6f7825d/backgroundarea/i0826aec1847fbe00/version/1541709130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https://img1.picmix.com/output/stamp/thumb/4/8/6/0/1160684_49bd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187624" y="3140968"/>
            <a:ext cx="3528392" cy="3528392"/>
          </a:xfrm>
          <a:prstGeom prst="rect">
            <a:avLst/>
          </a:prstGeom>
          <a:noFill/>
        </p:spPr>
      </p:pic>
      <p:sp>
        <p:nvSpPr>
          <p:cNvPr id="9" name="Овальная выноска 8"/>
          <p:cNvSpPr/>
          <p:nvPr/>
        </p:nvSpPr>
        <p:spPr>
          <a:xfrm>
            <a:off x="4283968" y="1484784"/>
            <a:ext cx="4608512" cy="2520280"/>
          </a:xfrm>
          <a:prstGeom prst="wedgeEllipseCallout">
            <a:avLst>
              <a:gd name="adj1" fmla="val -46987"/>
              <a:gd name="adj2" fmla="val 1244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Ух, наконец-то я вырвался оттуда! Там, в Королевстве природы, такой бардак, что и полежать спокойно негде! Кругом горы мусора, запах стоит отвратительный. А все потому, что Королева потеряла правила поведения на природе. И помочь то ей некому. Ха-ха-ха! Полежу –</a:t>
            </a:r>
            <a:r>
              <a:rPr lang="ru-RU" sz="1400" dirty="0" err="1" smtClean="0">
                <a:solidFill>
                  <a:schemeClr val="tx1"/>
                </a:solidFill>
              </a:rPr>
              <a:t>ка</a:t>
            </a:r>
            <a:r>
              <a:rPr lang="ru-RU" sz="1400" dirty="0" smtClean="0">
                <a:solidFill>
                  <a:schemeClr val="tx1"/>
                </a:solidFill>
              </a:rPr>
              <a:t> я здесь.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ds04.infourok.ru/uploads/ex/0051/0004cec8-ebee0d5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6389" name="Picture 5" descr="C:\Users\Кирикович\Downloads\24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692696"/>
            <a:ext cx="2820313" cy="3384376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1619672" y="0"/>
            <a:ext cx="4896544" cy="3140968"/>
          </a:xfrm>
          <a:prstGeom prst="wedgeEllipseCallout">
            <a:avLst>
              <a:gd name="adj1" fmla="val 64662"/>
              <a:gd name="adj2" fmla="val 1334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Здравствуй! Я Королева природы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У меня очень грустное настроение. В моем Королевстве большая беда: чистых городов, лесов, рек уже не осталось. Кругом один мусор. Я хочу защитить свою природу,  так как от этого зависит здоровье жителей королевства. Я разработала «Свод золотых правил» поведения на природе. Эти правила никто не должен был нарушать. Но мои золотые правила пропали, и жители забыли про них.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Ты  поможешь мне их отыскать?</a:t>
            </a:r>
            <a:r>
              <a:rPr lang="ru-RU" sz="1200" dirty="0" smtClean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051/0004cec8-ebee0d5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https://img2.freepng.ru/20180514/tae/kisspng-fairy-duende-flower-fairies-5afa37114dbef5.18634990152634753731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540568" y="332656"/>
            <a:ext cx="4716016" cy="4506416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3851920" y="476672"/>
            <a:ext cx="3074640" cy="2232248"/>
          </a:xfrm>
          <a:prstGeom prst="wedgeEllipseCallout">
            <a:avLst>
              <a:gd name="adj1" fmla="val 60706"/>
              <a:gd name="adj2" fmla="val 602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omic Sans MS" pitchFamily="66" charset="0"/>
              </a:rPr>
              <a:t>Чтобы отыскать первое правило, необходимо решить одну проблему. Послушайте, что произошло с Незнайкой.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https://clip.cookdiary.net/sites/default/files/wallpaper/pollution-clipart/185276/pollution-clipart-water-185276-5668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78203" cy="6858000"/>
          </a:xfrm>
          <a:prstGeom prst="rect">
            <a:avLst/>
          </a:prstGeom>
          <a:noFill/>
        </p:spPr>
      </p:pic>
      <p:pic>
        <p:nvPicPr>
          <p:cNvPr id="18443" name="Picture 11" descr="http://class-g-2017.moy.su/_nw/5/9268377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3067050" cy="4352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dqzrr9k4bjpzk.cloudfront.net/startersite/images/10669202/1483449915094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Опыт №1 «Очистка воды»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9462" name="Picture 6" descr="https://ds04.infourok.ru/uploads/ex/134b/00064152-8ee734ae/3/img11.jpg"/>
          <p:cNvPicPr>
            <a:picLocks noChangeAspect="1" noChangeArrowheads="1"/>
          </p:cNvPicPr>
          <p:nvPr/>
        </p:nvPicPr>
        <p:blipFill>
          <a:blip r:embed="rId3" cstate="print"/>
          <a:srcRect t="17949"/>
          <a:stretch>
            <a:fillRect/>
          </a:stretch>
        </p:blipFill>
        <p:spPr bwMode="auto">
          <a:xfrm>
            <a:off x="467544" y="1340768"/>
            <a:ext cx="8352928" cy="514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i.pinimg.com/736x/c0/4d/9b/c04d9b13aeb6ae01a22c7f0b939c2ff5-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72" cy="6858000"/>
          </a:xfrm>
          <a:prstGeom prst="rect">
            <a:avLst/>
          </a:prstGeom>
          <a:noFill/>
        </p:spPr>
      </p:pic>
      <p:pic>
        <p:nvPicPr>
          <p:cNvPr id="4" name="Picture 11" descr="http://class-g-2017.moy.su/_nw/5/9268377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2365320" cy="3356992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3059832" y="1412776"/>
            <a:ext cx="3744416" cy="2520280"/>
          </a:xfrm>
          <a:prstGeom prst="wedgeEllipseCallout">
            <a:avLst>
              <a:gd name="adj1" fmla="val -89349"/>
              <a:gd name="adj2" fmla="val -4215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Правило №1</a:t>
            </a:r>
          </a:p>
          <a:p>
            <a:pPr algn="ctr"/>
            <a:endParaRPr lang="ru-RU" b="1" dirty="0" smtClean="0"/>
          </a:p>
          <a:p>
            <a:r>
              <a:rPr lang="ru-RU" b="1" dirty="0" smtClean="0"/>
              <a:t>Если чистый водоем,</a:t>
            </a:r>
            <a:endParaRPr lang="ru-RU" dirty="0" smtClean="0"/>
          </a:p>
          <a:p>
            <a:r>
              <a:rPr lang="ru-RU" b="1" dirty="0" smtClean="0"/>
              <a:t>хорошо купаться в нем.</a:t>
            </a:r>
            <a:endParaRPr lang="ru-RU" dirty="0" smtClean="0"/>
          </a:p>
          <a:p>
            <a:r>
              <a:rPr lang="ru-RU" b="1" dirty="0" smtClean="0"/>
              <a:t>Воду вы не загрязняйте, </a:t>
            </a:r>
            <a:endParaRPr lang="ru-RU" dirty="0" smtClean="0"/>
          </a:p>
          <a:p>
            <a:r>
              <a:rPr lang="ru-RU" b="1" dirty="0" smtClean="0"/>
              <a:t>в неё мусор не бросайте!</a:t>
            </a:r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051/0004cec8-ebee0d5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https://img2.freepng.ru/20180514/tae/kisspng-fairy-duende-flower-fairies-5afa37114dbef5.18634990152634753731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540568" y="332656"/>
            <a:ext cx="4716016" cy="4506416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4427984" y="476672"/>
            <a:ext cx="2498576" cy="2088232"/>
          </a:xfrm>
          <a:prstGeom prst="wedgeEllipseCallout">
            <a:avLst>
              <a:gd name="adj1" fmla="val 60706"/>
              <a:gd name="adj2" fmla="val 602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Необходимо решить следующую проблему.</a:t>
            </a:r>
          </a:p>
          <a:p>
            <a:pPr algn="ctr"/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542</Words>
  <Application>Microsoft Office PowerPoint</Application>
  <PresentationFormat>Экран (4:3)</PresentationFormat>
  <Paragraphs>66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Познавательно-исследовательская деятельность (экспериментирование)    Тема: «Враг природе — мусор»   </vt:lpstr>
      <vt:lpstr>Слайд 2</vt:lpstr>
      <vt:lpstr>Слайд 3</vt:lpstr>
      <vt:lpstr>Слайд 4</vt:lpstr>
      <vt:lpstr>Слайд 5</vt:lpstr>
      <vt:lpstr>Слайд 6</vt:lpstr>
      <vt:lpstr>Опыт №1 «Очистка воды»</vt:lpstr>
      <vt:lpstr>Слайд 8</vt:lpstr>
      <vt:lpstr>Слайд 9</vt:lpstr>
      <vt:lpstr>Опыт №2 «Сравни полянки»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Экологический знак</vt:lpstr>
      <vt:lpstr>Слайд 20</vt:lpstr>
      <vt:lpstr>Слайд 21</vt:lpstr>
      <vt:lpstr>Спасибо за прекрасное путешествие!  До новых встреч!!!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cas</dc:creator>
  <cp:lastModifiedBy>Кирикович</cp:lastModifiedBy>
  <cp:revision>29</cp:revision>
  <dcterms:created xsi:type="dcterms:W3CDTF">2020-04-15T04:44:36Z</dcterms:created>
  <dcterms:modified xsi:type="dcterms:W3CDTF">2020-04-15T14:49:45Z</dcterms:modified>
</cp:coreProperties>
</file>