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60" r:id="rId3"/>
    <p:sldId id="263" r:id="rId4"/>
    <p:sldId id="264" r:id="rId5"/>
    <p:sldId id="267" r:id="rId6"/>
    <p:sldId id="268" r:id="rId7"/>
    <p:sldId id="270" r:id="rId8"/>
    <p:sldId id="271" r:id="rId9"/>
    <p:sldId id="272" r:id="rId10"/>
    <p:sldId id="273" r:id="rId11"/>
    <p:sldId id="27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CC00"/>
    <a:srgbClr val="CC3300"/>
    <a:srgbClr val="008000"/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5FBF3-016C-456A-85C2-132E41A158C3}" type="datetimeFigureOut">
              <a:rPr lang="ru-RU" smtClean="0"/>
              <a:pPr/>
              <a:t>24.03.2019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91E03-3605-4D70-9BE6-537A6295CA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5FBF3-016C-456A-85C2-132E41A158C3}" type="datetimeFigureOut">
              <a:rPr lang="ru-RU" smtClean="0"/>
              <a:pPr/>
              <a:t>24.03.2019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91E03-3605-4D70-9BE6-537A6295CA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5FBF3-016C-456A-85C2-132E41A158C3}" type="datetimeFigureOut">
              <a:rPr lang="ru-RU" smtClean="0"/>
              <a:pPr/>
              <a:t>24.03.2019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91E03-3605-4D70-9BE6-537A6295CA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5FBF3-016C-456A-85C2-132E41A158C3}" type="datetimeFigureOut">
              <a:rPr lang="ru-RU" smtClean="0"/>
              <a:pPr/>
              <a:t>24.03.2019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91E03-3605-4D70-9BE6-537A6295CA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5FBF3-016C-456A-85C2-132E41A158C3}" type="datetimeFigureOut">
              <a:rPr lang="ru-RU" smtClean="0"/>
              <a:pPr/>
              <a:t>24.03.2019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91E03-3605-4D70-9BE6-537A6295CA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5FBF3-016C-456A-85C2-132E41A158C3}" type="datetimeFigureOut">
              <a:rPr lang="ru-RU" smtClean="0"/>
              <a:pPr/>
              <a:t>24.03.2019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91E03-3605-4D70-9BE6-537A6295CA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5FBF3-016C-456A-85C2-132E41A158C3}" type="datetimeFigureOut">
              <a:rPr lang="ru-RU" smtClean="0"/>
              <a:pPr/>
              <a:t>24.03.2019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91E03-3605-4D70-9BE6-537A6295CA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5FBF3-016C-456A-85C2-132E41A158C3}" type="datetimeFigureOut">
              <a:rPr lang="ru-RU" smtClean="0"/>
              <a:pPr/>
              <a:t>24.03.2019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91E03-3605-4D70-9BE6-537A6295CA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5FBF3-016C-456A-85C2-132E41A158C3}" type="datetimeFigureOut">
              <a:rPr lang="ru-RU" smtClean="0"/>
              <a:pPr/>
              <a:t>24.03.2019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91E03-3605-4D70-9BE6-537A6295CA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5FBF3-016C-456A-85C2-132E41A158C3}" type="datetimeFigureOut">
              <a:rPr lang="ru-RU" smtClean="0"/>
              <a:pPr/>
              <a:t>24.03.2019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91E03-3605-4D70-9BE6-537A6295CA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5FBF3-016C-456A-85C2-132E41A158C3}" type="datetimeFigureOut">
              <a:rPr lang="ru-RU" smtClean="0"/>
              <a:pPr/>
              <a:t>24.03.2019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91E03-3605-4D70-9BE6-537A6295CA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95FBF3-016C-456A-85C2-132E41A158C3}" type="datetimeFigureOut">
              <a:rPr lang="ru-RU" smtClean="0"/>
              <a:pPr/>
              <a:t>24.03.2019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691E03-3605-4D70-9BE6-537A6295CAE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2.gi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2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2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2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2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2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gif"/><Relationship Id="rId3" Type="http://schemas.openxmlformats.org/officeDocument/2006/relationships/audio" Target="../media/audio2.wav"/><Relationship Id="rId7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2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6.jpeg"/><Relationship Id="rId4" Type="http://schemas.openxmlformats.org/officeDocument/2006/relationships/image" Target="../media/image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8" name="Picture 4" descr="https://ds03.infourok.ru/uploads/ex/005d/0005f3cc-1c1b2a1d/hello_html_m3fde7b48.png"/>
          <p:cNvPicPr>
            <a:picLocks noChangeAspect="1" noChangeArrowheads="1"/>
          </p:cNvPicPr>
          <p:nvPr/>
        </p:nvPicPr>
        <p:blipFill>
          <a:blip r:embed="rId2" cstate="print"/>
          <a:srcRect b="52035"/>
          <a:stretch>
            <a:fillRect/>
          </a:stretch>
        </p:blipFill>
        <p:spPr bwMode="auto">
          <a:xfrm>
            <a:off x="-1" y="0"/>
            <a:ext cx="9161287" cy="6858000"/>
          </a:xfrm>
          <a:prstGeom prst="rect">
            <a:avLst/>
          </a:prstGeom>
          <a:noFill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2892865" y="1484784"/>
            <a:ext cx="579958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itchFamily="18" charset="0"/>
                <a:ea typeface="+mj-ea"/>
                <a:cs typeface="+mj-cs"/>
              </a:rPr>
              <a:t>«</a:t>
            </a:r>
            <a:r>
              <a:rPr kumimoji="0" lang="ru-RU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itchFamily="18" charset="0"/>
                <a:ea typeface="+mj-ea"/>
                <a:cs typeface="+mj-cs"/>
              </a:rPr>
              <a:t>РАЗУМные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itchFamily="18" charset="0"/>
                <a:ea typeface="+mj-ea"/>
                <a:cs typeface="+mj-cs"/>
              </a:rPr>
              <a:t> игры по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itchFamily="18" charset="0"/>
                <a:ea typeface="+mj-ea"/>
                <a:cs typeface="+mj-cs"/>
              </a:rPr>
              <a:t>ПДД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itchFamily="18" charset="0"/>
                <a:ea typeface="+mj-ea"/>
                <a:cs typeface="+mj-cs"/>
              </a:rPr>
              <a:t>»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itchFamily="18" charset="0"/>
                <a:ea typeface="+mj-ea"/>
                <a:cs typeface="+mj-cs"/>
              </a:rPr>
              <a:t/>
            </a:r>
            <a:b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itchFamily="18" charset="0"/>
                <a:ea typeface="+mj-ea"/>
                <a:cs typeface="+mj-cs"/>
              </a:rPr>
            </a:b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691680" y="5445224"/>
            <a:ext cx="6215106" cy="14127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itchFamily="18" charset="0"/>
              </a:rPr>
              <a:t>Автор:</a:t>
            </a:r>
            <a:r>
              <a:rPr kumimoji="0" lang="ru-RU" sz="16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itchFamily="18" charset="0"/>
              </a:rPr>
              <a:t> </a:t>
            </a:r>
            <a:r>
              <a:rPr lang="ru-RU" sz="1600" b="1" dirty="0" err="1" smtClean="0">
                <a:latin typeface="Cambria" pitchFamily="18" charset="0"/>
              </a:rPr>
              <a:t>Кирикович</a:t>
            </a:r>
            <a:r>
              <a:rPr lang="ru-RU" sz="1600" b="1" dirty="0" smtClean="0">
                <a:latin typeface="Cambria" pitchFamily="18" charset="0"/>
              </a:rPr>
              <a:t> Татьяна Алексеевна</a:t>
            </a:r>
          </a:p>
          <a:p>
            <a:pPr algn="ctr">
              <a:defRPr/>
            </a:pPr>
            <a:r>
              <a:rPr lang="ru-RU" sz="1600" b="1" dirty="0" smtClean="0">
                <a:latin typeface="Cambria" pitchFamily="18" charset="0"/>
              </a:rPr>
              <a:t>Воспитатель ВКК</a:t>
            </a:r>
            <a:endParaRPr lang="ru-RU" sz="1600" b="1" dirty="0">
              <a:latin typeface="Cambria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059832" y="2708920"/>
            <a:ext cx="5632621" cy="17333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Cambria" pitchFamily="18" charset="0"/>
                <a:ea typeface="+mj-ea"/>
                <a:cs typeface="+mj-cs"/>
              </a:rPr>
              <a:t>«</a:t>
            </a: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Cambria" pitchFamily="18" charset="0"/>
                <a:ea typeface="+mj-ea"/>
                <a:cs typeface="+mj-cs"/>
              </a:rPr>
              <a:t>Это каждый   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b="1" dirty="0">
                <a:solidFill>
                  <a:srgbClr val="CC3300"/>
                </a:solidFill>
                <a:latin typeface="Cambria" pitchFamily="18" charset="0"/>
                <a:ea typeface="+mj-ea"/>
                <a:cs typeface="+mj-cs"/>
              </a:rPr>
              <a:t> </a:t>
            </a:r>
            <a:r>
              <a:rPr lang="ru-RU" sz="4800" b="1" dirty="0" smtClean="0">
                <a:solidFill>
                  <a:srgbClr val="CC3300"/>
                </a:solidFill>
                <a:latin typeface="Cambria" pitchFamily="18" charset="0"/>
                <a:ea typeface="+mj-ea"/>
                <a:cs typeface="+mj-cs"/>
              </a:rPr>
              <a:t>     </a:t>
            </a: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Cambria" pitchFamily="18" charset="0"/>
                <a:ea typeface="+mj-ea"/>
                <a:cs typeface="+mj-cs"/>
              </a:rPr>
              <a:t>должен знать!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Cambria" pitchFamily="18" charset="0"/>
                <a:ea typeface="+mj-ea"/>
                <a:cs typeface="+mj-cs"/>
              </a:rPr>
              <a:t>»</a:t>
            </a:r>
            <a:b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Cambria" pitchFamily="18" charset="0"/>
                <a:ea typeface="+mj-ea"/>
                <a:cs typeface="+mj-cs"/>
              </a:rPr>
            </a:b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CC3300"/>
              </a:solidFill>
              <a:effectLst/>
              <a:uLnTx/>
              <a:uFillTx/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9" name="Прямоугольник 8">
            <a:hlinkClick r:id="" action="ppaction://hlinkshowjump?jump=nextslide"/>
          </p:cNvPr>
          <p:cNvSpPr/>
          <p:nvPr/>
        </p:nvSpPr>
        <p:spPr>
          <a:xfrm>
            <a:off x="7286644" y="6497960"/>
            <a:ext cx="1230405" cy="36004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tx1"/>
                </a:solidFill>
                <a:latin typeface="Cambria" pitchFamily="18" charset="0"/>
              </a:rPr>
              <a:t>начать</a:t>
            </a:r>
            <a:endParaRPr lang="ru-RU" sz="2200" b="1" dirty="0">
              <a:solidFill>
                <a:schemeClr val="tx1"/>
              </a:solidFill>
              <a:latin typeface="Cambria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https://fs00.infourok.ru/images/doc/6/7802/hello_html_m7e3bfd60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6246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5984" y="285728"/>
            <a:ext cx="6572296" cy="157163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Cambria" pitchFamily="18" charset="0"/>
              </a:rPr>
              <a:t>Что надо проверить у велосипеда в первую очередь перед поездкой?</a:t>
            </a:r>
            <a:endParaRPr lang="ru-RU" sz="3200" b="1" dirty="0">
              <a:latin typeface="Cambria" pitchFamily="18" charset="0"/>
            </a:endParaRPr>
          </a:p>
        </p:txBody>
      </p:sp>
      <p:sp>
        <p:nvSpPr>
          <p:cNvPr id="11" name="Багетная рамка 10"/>
          <p:cNvSpPr/>
          <p:nvPr/>
        </p:nvSpPr>
        <p:spPr>
          <a:xfrm>
            <a:off x="4357686" y="4429132"/>
            <a:ext cx="785818" cy="785818"/>
          </a:xfrm>
          <a:prstGeom prst="bevel">
            <a:avLst/>
          </a:prstGeom>
          <a:solidFill>
            <a:schemeClr val="bg2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агетная рамка 11"/>
          <p:cNvSpPr/>
          <p:nvPr/>
        </p:nvSpPr>
        <p:spPr>
          <a:xfrm>
            <a:off x="7234129" y="4357694"/>
            <a:ext cx="785818" cy="785818"/>
          </a:xfrm>
          <a:prstGeom prst="bevel">
            <a:avLst/>
          </a:prstGeom>
          <a:solidFill>
            <a:schemeClr val="bg2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8" name="AutoShape 4" descr="http://an-pik.ru/photos/pdd-2014-s-kommentariyami-dlya-detey-63169-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://an-pik.ru/photos/pdd-2014-s-kommentariyami-dlya-detey-63169-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Багетная рамка 19"/>
          <p:cNvSpPr/>
          <p:nvPr/>
        </p:nvSpPr>
        <p:spPr>
          <a:xfrm>
            <a:off x="1714480" y="4500570"/>
            <a:ext cx="785818" cy="785818"/>
          </a:xfrm>
          <a:prstGeom prst="bevel">
            <a:avLst/>
          </a:prstGeom>
          <a:solidFill>
            <a:schemeClr val="bg2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698" name="Picture 2" descr="https://im1-tub-ru.yandex.net/i?id=7c5141ec31e7e7c428a1068110ebac62-l&amp;n=1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86446" y="2000240"/>
            <a:ext cx="2895367" cy="1928826"/>
          </a:xfrm>
          <a:prstGeom prst="rect">
            <a:avLst/>
          </a:prstGeom>
          <a:noFill/>
        </p:spPr>
      </p:pic>
      <p:pic>
        <p:nvPicPr>
          <p:cNvPr id="29702" name="Picture 6" descr="https://ultrabike.ru/upload/iblock/bad/bad4c39bdb91e8ffebd70393f1e02938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8662" y="1500174"/>
            <a:ext cx="1971153" cy="2786082"/>
          </a:xfrm>
          <a:prstGeom prst="rect">
            <a:avLst/>
          </a:prstGeom>
          <a:noFill/>
        </p:spPr>
      </p:pic>
      <p:pic>
        <p:nvPicPr>
          <p:cNvPr id="29706" name="Picture 10" descr="http://mirvelo.by/upload/iblock/f7e/f7e321d357335a4c1dfa17637b5fbcd5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1857364"/>
            <a:ext cx="2825954" cy="2357454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5363918" y="6067927"/>
            <a:ext cx="1230405" cy="36004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tx1"/>
                </a:solidFill>
                <a:latin typeface="Cambria" pitchFamily="18" charset="0"/>
                <a:hlinkClick r:id="" action="ppaction://hlinkshowjump?jump=nextslide"/>
              </a:rPr>
              <a:t>дальше</a:t>
            </a:r>
            <a:endParaRPr lang="ru-RU" sz="2200" b="1" dirty="0">
              <a:solidFill>
                <a:schemeClr val="tx1"/>
              </a:solidFill>
              <a:latin typeface="Cambria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im2-tub-ru.yandex.net/i?id=e5f9bccb1af6c7b039c3283641a0b030-l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7452320" y="5589240"/>
            <a:ext cx="792088" cy="695307"/>
          </a:xfrm>
          <a:prstGeom prst="actionButtonHom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247543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s://fs00.infourok.ru/images/doc/6/7802/hello_html_m7e3bfd60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6246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00232" y="428604"/>
            <a:ext cx="6786610" cy="1143008"/>
          </a:xfrm>
        </p:spPr>
        <p:txBody>
          <a:bodyPr>
            <a:normAutofit/>
          </a:bodyPr>
          <a:lstStyle/>
          <a:p>
            <a:pPr algn="l"/>
            <a:r>
              <a:rPr lang="ru-RU" sz="3200" b="1" dirty="0" smtClean="0">
                <a:latin typeface="Cambria" pitchFamily="18" charset="0"/>
              </a:rPr>
              <a:t>     Сколько сигналов имеет </a:t>
            </a:r>
            <a:br>
              <a:rPr lang="ru-RU" sz="3200" b="1" dirty="0" smtClean="0">
                <a:latin typeface="Cambria" pitchFamily="18" charset="0"/>
              </a:rPr>
            </a:br>
            <a:r>
              <a:rPr lang="ru-RU" sz="3200" b="1" dirty="0" smtClean="0">
                <a:latin typeface="Cambria" pitchFamily="18" charset="0"/>
              </a:rPr>
              <a:t>                                                 светофор?</a:t>
            </a:r>
            <a:endParaRPr lang="ru-RU" sz="3200" b="1" dirty="0">
              <a:latin typeface="Cambria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85786" y="2285992"/>
            <a:ext cx="92869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latin typeface="Cambria" pitchFamily="18" charset="0"/>
              </a:rPr>
              <a:t>1</a:t>
            </a:r>
            <a:endParaRPr lang="ru-RU" sz="6600" b="1" dirty="0">
              <a:latin typeface="Cambria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00298" y="2285992"/>
            <a:ext cx="92869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latin typeface="Cambria" pitchFamily="18" charset="0"/>
              </a:rPr>
              <a:t>2</a:t>
            </a:r>
            <a:endParaRPr lang="ru-RU" sz="6600" b="1" dirty="0">
              <a:latin typeface="Cambria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86248" y="2285992"/>
            <a:ext cx="92869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latin typeface="Cambria" pitchFamily="18" charset="0"/>
              </a:rPr>
              <a:t>3</a:t>
            </a:r>
            <a:endParaRPr lang="ru-RU" sz="6600" b="1" dirty="0">
              <a:latin typeface="Cambria" pitchFamily="18" charset="0"/>
            </a:endParaRPr>
          </a:p>
        </p:txBody>
      </p:sp>
      <p:sp>
        <p:nvSpPr>
          <p:cNvPr id="17" name="Багетная рамка 16"/>
          <p:cNvSpPr/>
          <p:nvPr/>
        </p:nvSpPr>
        <p:spPr>
          <a:xfrm>
            <a:off x="714348" y="3500438"/>
            <a:ext cx="785818" cy="785818"/>
          </a:xfrm>
          <a:prstGeom prst="bevel">
            <a:avLst/>
          </a:prstGeom>
          <a:solidFill>
            <a:schemeClr val="bg2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агетная рамка 17"/>
          <p:cNvSpPr/>
          <p:nvPr/>
        </p:nvSpPr>
        <p:spPr>
          <a:xfrm>
            <a:off x="2428860" y="3500438"/>
            <a:ext cx="785818" cy="785818"/>
          </a:xfrm>
          <a:prstGeom prst="bevel">
            <a:avLst/>
          </a:prstGeom>
          <a:solidFill>
            <a:schemeClr val="bg2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агетная рамка 18"/>
          <p:cNvSpPr/>
          <p:nvPr/>
        </p:nvSpPr>
        <p:spPr>
          <a:xfrm>
            <a:off x="4214810" y="3500438"/>
            <a:ext cx="785818" cy="785818"/>
          </a:xfrm>
          <a:prstGeom prst="bevel">
            <a:avLst/>
          </a:prstGeom>
          <a:solidFill>
            <a:schemeClr val="bg2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8" name="Picture 10" descr="http://st5.cannypic.com/thumbs/12/128204_632_canny_pic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57819" y="1714488"/>
            <a:ext cx="3087574" cy="35719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564195" y="5652428"/>
            <a:ext cx="37936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Cambria" pitchFamily="18" charset="0"/>
              </a:rPr>
              <a:t>Выбрав ответ, нажми на кнопку под картинкой.</a:t>
            </a:r>
            <a:endParaRPr lang="ru-RU" sz="2400" b="1" dirty="0">
              <a:latin typeface="Cambri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63918" y="6067927"/>
            <a:ext cx="1230405" cy="36004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tx1"/>
                </a:solidFill>
                <a:latin typeface="Cambria" pitchFamily="18" charset="0"/>
                <a:hlinkClick r:id="" action="ppaction://hlinkshowjump?jump=nextslide"/>
              </a:rPr>
              <a:t>дальше</a:t>
            </a:r>
            <a:endParaRPr lang="ru-RU" sz="2200" b="1" dirty="0">
              <a:solidFill>
                <a:schemeClr val="tx1"/>
              </a:solidFill>
              <a:latin typeface="Cambria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ttps://fs00.infourok.ru/images/doc/6/7802/hello_html_m7e3bfd60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6246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00298" y="285728"/>
            <a:ext cx="6286544" cy="135732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Cambria" pitchFamily="18" charset="0"/>
              </a:rPr>
              <a:t>На какой сигнал светофора можно переходить улицу?</a:t>
            </a:r>
            <a:endParaRPr lang="ru-RU" sz="3200" b="1" dirty="0">
              <a:latin typeface="Cambria" pitchFamily="18" charset="0"/>
            </a:endParaRPr>
          </a:p>
        </p:txBody>
      </p:sp>
      <p:pic>
        <p:nvPicPr>
          <p:cNvPr id="4098" name="Picture 2" descr="http://3.bp.blogspot.com/-AmWL0r5quaU/VYEHBTSIVHI/AAAAAAAAhm8/5THeT1MAm7I/s640/svetofor.jpg"/>
          <p:cNvPicPr>
            <a:picLocks noChangeAspect="1" noChangeArrowheads="1"/>
          </p:cNvPicPr>
          <p:nvPr/>
        </p:nvPicPr>
        <p:blipFill>
          <a:blip r:embed="rId5" cstate="print"/>
          <a:srcRect r="66666"/>
          <a:stretch>
            <a:fillRect/>
          </a:stretch>
        </p:blipFill>
        <p:spPr bwMode="auto">
          <a:xfrm>
            <a:off x="3071802" y="2428868"/>
            <a:ext cx="1214446" cy="1754188"/>
          </a:xfrm>
          <a:prstGeom prst="rect">
            <a:avLst/>
          </a:prstGeom>
          <a:noFill/>
        </p:spPr>
      </p:pic>
      <p:pic>
        <p:nvPicPr>
          <p:cNvPr id="4100" name="Picture 4" descr="https://im3-tub-ru.yandex.net/i?id=c0ca20f755e2188d2181abcd00da63ac-l&amp;n=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58" y="357166"/>
            <a:ext cx="2143140" cy="2945897"/>
          </a:xfrm>
          <a:prstGeom prst="rect">
            <a:avLst/>
          </a:prstGeom>
          <a:noFill/>
        </p:spPr>
      </p:pic>
      <p:pic>
        <p:nvPicPr>
          <p:cNvPr id="5" name="Picture 2" descr="http://3.bp.blogspot.com/-AmWL0r5quaU/VYEHBTSIVHI/AAAAAAAAhm8/5THeT1MAm7I/s640/svetofor.jpg"/>
          <p:cNvPicPr>
            <a:picLocks noChangeAspect="1" noChangeArrowheads="1"/>
          </p:cNvPicPr>
          <p:nvPr/>
        </p:nvPicPr>
        <p:blipFill>
          <a:blip r:embed="rId5" cstate="print"/>
          <a:srcRect l="33333" r="33333"/>
          <a:stretch>
            <a:fillRect/>
          </a:stretch>
        </p:blipFill>
        <p:spPr bwMode="auto">
          <a:xfrm>
            <a:off x="5429256" y="2428868"/>
            <a:ext cx="1214446" cy="1754188"/>
          </a:xfrm>
          <a:prstGeom prst="rect">
            <a:avLst/>
          </a:prstGeom>
          <a:noFill/>
        </p:spPr>
      </p:pic>
      <p:pic>
        <p:nvPicPr>
          <p:cNvPr id="6" name="Picture 2" descr="http://3.bp.blogspot.com/-AmWL0r5quaU/VYEHBTSIVHI/AAAAAAAAhm8/5THeT1MAm7I/s640/svetofor.jpg"/>
          <p:cNvPicPr>
            <a:picLocks noChangeAspect="1" noChangeArrowheads="1"/>
          </p:cNvPicPr>
          <p:nvPr/>
        </p:nvPicPr>
        <p:blipFill>
          <a:blip r:embed="rId5" cstate="print"/>
          <a:srcRect l="66667"/>
          <a:stretch>
            <a:fillRect/>
          </a:stretch>
        </p:blipFill>
        <p:spPr bwMode="auto">
          <a:xfrm>
            <a:off x="7500958" y="2357430"/>
            <a:ext cx="1143008" cy="1754225"/>
          </a:xfrm>
          <a:prstGeom prst="rect">
            <a:avLst/>
          </a:prstGeom>
          <a:noFill/>
        </p:spPr>
      </p:pic>
      <p:sp>
        <p:nvSpPr>
          <p:cNvPr id="7" name="Багетная рамка 6"/>
          <p:cNvSpPr/>
          <p:nvPr/>
        </p:nvSpPr>
        <p:spPr>
          <a:xfrm>
            <a:off x="3286116" y="4500570"/>
            <a:ext cx="785818" cy="785818"/>
          </a:xfrm>
          <a:prstGeom prst="bevel">
            <a:avLst/>
          </a:prstGeom>
          <a:solidFill>
            <a:schemeClr val="bg2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агетная рамка 7"/>
          <p:cNvSpPr/>
          <p:nvPr/>
        </p:nvSpPr>
        <p:spPr>
          <a:xfrm>
            <a:off x="5572132" y="4500570"/>
            <a:ext cx="785818" cy="785818"/>
          </a:xfrm>
          <a:prstGeom prst="bevel">
            <a:avLst/>
          </a:prstGeom>
          <a:solidFill>
            <a:schemeClr val="bg2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агетная рамка 8"/>
          <p:cNvSpPr/>
          <p:nvPr/>
        </p:nvSpPr>
        <p:spPr>
          <a:xfrm>
            <a:off x="7715272" y="4429132"/>
            <a:ext cx="785818" cy="785818"/>
          </a:xfrm>
          <a:prstGeom prst="bevel">
            <a:avLst/>
          </a:prstGeom>
          <a:solidFill>
            <a:schemeClr val="bg2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363918" y="6067927"/>
            <a:ext cx="1230405" cy="36004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tx1"/>
                </a:solidFill>
                <a:latin typeface="Cambria" pitchFamily="18" charset="0"/>
                <a:hlinkClick r:id="" action="ppaction://hlinkshowjump?jump=nextslide"/>
              </a:rPr>
              <a:t>дальше</a:t>
            </a:r>
            <a:endParaRPr lang="ru-RU" sz="2200" b="1" dirty="0">
              <a:solidFill>
                <a:schemeClr val="tx1"/>
              </a:solidFill>
              <a:latin typeface="Cambria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https://fs00.infourok.ru/images/doc/6/7802/hello_html_m7e3bfd60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3805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14546" y="357166"/>
            <a:ext cx="6429420" cy="114300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Cambria" pitchFamily="18" charset="0"/>
              </a:rPr>
              <a:t>Что обозначает красный сигнал светофора?</a:t>
            </a:r>
            <a:endParaRPr lang="ru-RU" sz="3200" b="1" dirty="0">
              <a:latin typeface="Cambria" pitchFamily="18" charset="0"/>
            </a:endParaRPr>
          </a:p>
        </p:txBody>
      </p:sp>
      <p:pic>
        <p:nvPicPr>
          <p:cNvPr id="3074" name="Picture 2" descr="https://im2-tub-ru.yandex.net/i?id=16d06309b727cae14ed73dd640d2407b-l&amp;n=1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0769" r="23076"/>
          <a:stretch>
            <a:fillRect/>
          </a:stretch>
        </p:blipFill>
        <p:spPr bwMode="auto">
          <a:xfrm>
            <a:off x="3786182" y="1357298"/>
            <a:ext cx="1857388" cy="3018230"/>
          </a:xfrm>
          <a:prstGeom prst="rect">
            <a:avLst/>
          </a:prstGeom>
          <a:noFill/>
        </p:spPr>
      </p:pic>
      <p:pic>
        <p:nvPicPr>
          <p:cNvPr id="3082" name="Picture 10" descr="https://im2-tub-ru.yandex.net/i?id=1ac954ebcde4791bdcd648ae5ea389f6-l&amp;n=13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72198" y="1571612"/>
            <a:ext cx="2593333" cy="2643206"/>
          </a:xfrm>
          <a:prstGeom prst="rect">
            <a:avLst/>
          </a:prstGeom>
          <a:noFill/>
        </p:spPr>
      </p:pic>
      <p:pic>
        <p:nvPicPr>
          <p:cNvPr id="3086" name="Picture 14" descr="http://www.playcast.ru/uploads/2016/08/17/19614583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214414" y="1357298"/>
            <a:ext cx="2167350" cy="3071834"/>
          </a:xfrm>
          <a:prstGeom prst="rect">
            <a:avLst/>
          </a:prstGeom>
          <a:noFill/>
        </p:spPr>
      </p:pic>
      <p:sp>
        <p:nvSpPr>
          <p:cNvPr id="10" name="Багетная рамка 9"/>
          <p:cNvSpPr/>
          <p:nvPr/>
        </p:nvSpPr>
        <p:spPr>
          <a:xfrm>
            <a:off x="1928794" y="4500570"/>
            <a:ext cx="785818" cy="785818"/>
          </a:xfrm>
          <a:prstGeom prst="bevel">
            <a:avLst/>
          </a:prstGeom>
          <a:solidFill>
            <a:schemeClr val="bg2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агетная рамка 10"/>
          <p:cNvSpPr/>
          <p:nvPr/>
        </p:nvSpPr>
        <p:spPr>
          <a:xfrm>
            <a:off x="6929454" y="4429132"/>
            <a:ext cx="785818" cy="785818"/>
          </a:xfrm>
          <a:prstGeom prst="bevel">
            <a:avLst/>
          </a:prstGeom>
          <a:solidFill>
            <a:schemeClr val="bg2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агетная рамка 11"/>
          <p:cNvSpPr/>
          <p:nvPr/>
        </p:nvSpPr>
        <p:spPr>
          <a:xfrm>
            <a:off x="4286248" y="4500570"/>
            <a:ext cx="785818" cy="785818"/>
          </a:xfrm>
          <a:prstGeom prst="bevel">
            <a:avLst/>
          </a:prstGeom>
          <a:solidFill>
            <a:schemeClr val="bg2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363918" y="6067927"/>
            <a:ext cx="1230405" cy="36004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tx1"/>
                </a:solidFill>
                <a:latin typeface="Cambria" pitchFamily="18" charset="0"/>
                <a:hlinkClick r:id="" action="ppaction://hlinkshowjump?jump=nextslide"/>
              </a:rPr>
              <a:t>дальше</a:t>
            </a:r>
            <a:endParaRPr lang="ru-RU" sz="2200" b="1" dirty="0">
              <a:solidFill>
                <a:schemeClr val="tx1"/>
              </a:solidFill>
              <a:latin typeface="Cambria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https://fs00.infourok.ru/images/doc/6/7802/hello_html_m7e3bfd60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6246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14546" y="428604"/>
            <a:ext cx="6500858" cy="1071569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Cambria" pitchFamily="18" charset="0"/>
              </a:rPr>
              <a:t>Что обозначает зелёный   сигнал светофора?</a:t>
            </a:r>
            <a:endParaRPr lang="ru-RU" sz="3200" b="1" dirty="0">
              <a:latin typeface="Cambria" pitchFamily="18" charset="0"/>
            </a:endParaRPr>
          </a:p>
        </p:txBody>
      </p:sp>
      <p:pic>
        <p:nvPicPr>
          <p:cNvPr id="3074" name="Picture 2" descr="https://im2-tub-ru.yandex.net/i?id=16d06309b727cae14ed73dd640d2407b-l&amp;n=1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0769" r="23076"/>
          <a:stretch>
            <a:fillRect/>
          </a:stretch>
        </p:blipFill>
        <p:spPr bwMode="auto">
          <a:xfrm>
            <a:off x="3357554" y="1571612"/>
            <a:ext cx="1857388" cy="3018230"/>
          </a:xfrm>
          <a:prstGeom prst="rect">
            <a:avLst/>
          </a:prstGeom>
          <a:noFill/>
        </p:spPr>
      </p:pic>
      <p:pic>
        <p:nvPicPr>
          <p:cNvPr id="3082" name="Picture 10" descr="https://im2-tub-ru.yandex.net/i?id=1ac954ebcde4791bdcd648ae5ea389f6-l&amp;n=13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00760" y="1785926"/>
            <a:ext cx="2593333" cy="2643206"/>
          </a:xfrm>
          <a:prstGeom prst="rect">
            <a:avLst/>
          </a:prstGeom>
          <a:noFill/>
        </p:spPr>
      </p:pic>
      <p:pic>
        <p:nvPicPr>
          <p:cNvPr id="3086" name="Picture 14" descr="http://www.playcast.ru/uploads/2016/08/17/19614583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28662" y="1643050"/>
            <a:ext cx="2167350" cy="3071834"/>
          </a:xfrm>
          <a:prstGeom prst="rect">
            <a:avLst/>
          </a:prstGeom>
          <a:noFill/>
        </p:spPr>
      </p:pic>
      <p:sp>
        <p:nvSpPr>
          <p:cNvPr id="10" name="Багетная рамка 9"/>
          <p:cNvSpPr/>
          <p:nvPr/>
        </p:nvSpPr>
        <p:spPr>
          <a:xfrm>
            <a:off x="3929058" y="4714884"/>
            <a:ext cx="785818" cy="785818"/>
          </a:xfrm>
          <a:prstGeom prst="bevel">
            <a:avLst/>
          </a:prstGeom>
          <a:solidFill>
            <a:schemeClr val="bg2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агетная рамка 10"/>
          <p:cNvSpPr/>
          <p:nvPr/>
        </p:nvSpPr>
        <p:spPr>
          <a:xfrm>
            <a:off x="7000892" y="4643446"/>
            <a:ext cx="785818" cy="785818"/>
          </a:xfrm>
          <a:prstGeom prst="bevel">
            <a:avLst/>
          </a:prstGeom>
          <a:solidFill>
            <a:schemeClr val="bg2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агетная рамка 11"/>
          <p:cNvSpPr/>
          <p:nvPr/>
        </p:nvSpPr>
        <p:spPr>
          <a:xfrm>
            <a:off x="1714480" y="4714884"/>
            <a:ext cx="785818" cy="785818"/>
          </a:xfrm>
          <a:prstGeom prst="bevel">
            <a:avLst/>
          </a:prstGeom>
          <a:solidFill>
            <a:schemeClr val="bg2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363918" y="6067927"/>
            <a:ext cx="1230405" cy="36004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tx1"/>
                </a:solidFill>
                <a:latin typeface="Cambria" pitchFamily="18" charset="0"/>
                <a:hlinkClick r:id="" action="ppaction://hlinkshowjump?jump=nextslide"/>
              </a:rPr>
              <a:t>дальше</a:t>
            </a:r>
            <a:endParaRPr lang="ru-RU" sz="2200" b="1" dirty="0">
              <a:solidFill>
                <a:schemeClr val="tx1"/>
              </a:solidFill>
              <a:latin typeface="Cambria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https://fs00.infourok.ru/images/doc/6/7802/hello_html_m7e3bfd60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6246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71736" y="285728"/>
            <a:ext cx="6286544" cy="107157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Cambria" pitchFamily="18" charset="0"/>
              </a:rPr>
              <a:t>Если светофор не исправен, кто регулирует движение?</a:t>
            </a:r>
            <a:endParaRPr lang="ru-RU" sz="3200" b="1" dirty="0">
              <a:latin typeface="Cambria" pitchFamily="18" charset="0"/>
            </a:endParaRPr>
          </a:p>
        </p:txBody>
      </p:sp>
      <p:sp>
        <p:nvSpPr>
          <p:cNvPr id="10" name="Багетная рамка 9"/>
          <p:cNvSpPr/>
          <p:nvPr/>
        </p:nvSpPr>
        <p:spPr>
          <a:xfrm>
            <a:off x="4714876" y="4643446"/>
            <a:ext cx="785818" cy="785818"/>
          </a:xfrm>
          <a:prstGeom prst="bevel">
            <a:avLst/>
          </a:prstGeom>
          <a:solidFill>
            <a:schemeClr val="bg2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агетная рамка 10"/>
          <p:cNvSpPr/>
          <p:nvPr/>
        </p:nvSpPr>
        <p:spPr>
          <a:xfrm>
            <a:off x="7072330" y="4572008"/>
            <a:ext cx="785818" cy="785818"/>
          </a:xfrm>
          <a:prstGeom prst="bevel">
            <a:avLst/>
          </a:prstGeom>
          <a:solidFill>
            <a:schemeClr val="bg2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агетная рамка 11"/>
          <p:cNvSpPr/>
          <p:nvPr/>
        </p:nvSpPr>
        <p:spPr>
          <a:xfrm>
            <a:off x="2500298" y="4643446"/>
            <a:ext cx="785818" cy="785818"/>
          </a:xfrm>
          <a:prstGeom prst="bevel">
            <a:avLst/>
          </a:prstGeom>
          <a:solidFill>
            <a:schemeClr val="bg2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http://mtdata.ru/u22/photo61A5/20879652813-0/original.jpg"/>
          <p:cNvPicPr>
            <a:picLocks noChangeAspect="1" noChangeArrowheads="1"/>
          </p:cNvPicPr>
          <p:nvPr/>
        </p:nvPicPr>
        <p:blipFill>
          <a:blip r:embed="rId5" cstate="print"/>
          <a:srcRect l="10714" r="75357" b="32044"/>
          <a:stretch>
            <a:fillRect/>
          </a:stretch>
        </p:blipFill>
        <p:spPr bwMode="auto">
          <a:xfrm>
            <a:off x="2143108" y="1357298"/>
            <a:ext cx="1434972" cy="3000396"/>
          </a:xfrm>
          <a:prstGeom prst="rect">
            <a:avLst/>
          </a:prstGeom>
          <a:noFill/>
        </p:spPr>
      </p:pic>
      <p:sp>
        <p:nvSpPr>
          <p:cNvPr id="1028" name="AutoShape 4" descr="http://an-pik.ru/photos/pdd-2014-s-kommentariyami-dlya-detey-63169-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://an-pik.ru/photos/pdd-2014-s-kommentariyami-dlya-detey-63169-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http://printonic.ru/uploads/images/2016/04/15/img_5710aecb2d863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207" r="26159"/>
          <a:stretch>
            <a:fillRect/>
          </a:stretch>
        </p:blipFill>
        <p:spPr bwMode="auto">
          <a:xfrm>
            <a:off x="4286248" y="1357298"/>
            <a:ext cx="1555386" cy="3071834"/>
          </a:xfrm>
          <a:prstGeom prst="rect">
            <a:avLst/>
          </a:prstGeom>
          <a:noFill/>
        </p:spPr>
      </p:pic>
      <p:pic>
        <p:nvPicPr>
          <p:cNvPr id="1036" name="Picture 12" descr="https://im2-tub-ru.yandex.net/i?id=1294e413e37ae4f56b2efdacbbc45343-l&amp;n=13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72264" y="1357298"/>
            <a:ext cx="1773219" cy="3096561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5363918" y="6067927"/>
            <a:ext cx="1230405" cy="36004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tx1"/>
                </a:solidFill>
                <a:latin typeface="Cambria" pitchFamily="18" charset="0"/>
                <a:hlinkClick r:id="" action="ppaction://hlinkshowjump?jump=nextslide"/>
              </a:rPr>
              <a:t>дальше</a:t>
            </a:r>
            <a:endParaRPr lang="ru-RU" sz="2200" b="1" dirty="0">
              <a:solidFill>
                <a:schemeClr val="tx1"/>
              </a:solidFill>
              <a:latin typeface="Cambria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https://fs00.infourok.ru/images/doc/6/7802/hello_html_m7e3bfd60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6246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57422" y="285728"/>
            <a:ext cx="6500858" cy="107157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Cambria" pitchFamily="18" charset="0"/>
              </a:rPr>
              <a:t>Как называют пешеходный переход?</a:t>
            </a:r>
            <a:endParaRPr lang="ru-RU" sz="3200" b="1" dirty="0">
              <a:latin typeface="Cambria" pitchFamily="18" charset="0"/>
            </a:endParaRPr>
          </a:p>
        </p:txBody>
      </p:sp>
      <p:sp>
        <p:nvSpPr>
          <p:cNvPr id="10" name="Багетная рамка 9"/>
          <p:cNvSpPr/>
          <p:nvPr/>
        </p:nvSpPr>
        <p:spPr>
          <a:xfrm>
            <a:off x="1714480" y="4500570"/>
            <a:ext cx="785818" cy="785818"/>
          </a:xfrm>
          <a:prstGeom prst="bevel">
            <a:avLst/>
          </a:prstGeom>
          <a:solidFill>
            <a:schemeClr val="bg2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агетная рамка 10"/>
          <p:cNvSpPr/>
          <p:nvPr/>
        </p:nvSpPr>
        <p:spPr>
          <a:xfrm>
            <a:off x="6715140" y="4429132"/>
            <a:ext cx="785818" cy="785818"/>
          </a:xfrm>
          <a:prstGeom prst="bevel">
            <a:avLst/>
          </a:prstGeom>
          <a:solidFill>
            <a:schemeClr val="bg2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агетная рамка 11"/>
          <p:cNvSpPr/>
          <p:nvPr/>
        </p:nvSpPr>
        <p:spPr>
          <a:xfrm>
            <a:off x="4071934" y="4500570"/>
            <a:ext cx="785818" cy="785818"/>
          </a:xfrm>
          <a:prstGeom prst="bevel">
            <a:avLst/>
          </a:prstGeom>
          <a:solidFill>
            <a:schemeClr val="bg2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8" name="AutoShape 4" descr="http://an-pik.ru/photos/pdd-2014-s-kommentariyami-dlya-detey-63169-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://an-pik.ru/photos/pdd-2014-s-kommentariyami-dlya-detey-63169-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6626" name="Picture 2" descr="http://lachov.com/upload/main/555/Zebra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28926" y="1785926"/>
            <a:ext cx="2571768" cy="2382904"/>
          </a:xfrm>
          <a:prstGeom prst="rect">
            <a:avLst/>
          </a:prstGeom>
          <a:noFill/>
        </p:spPr>
      </p:pic>
      <p:pic>
        <p:nvPicPr>
          <p:cNvPr id="26628" name="Picture 4" descr="http://1.bp.blogspot.com/-LP79wws4U48/UKujQwoQ4EI/AAAAAAAAB6g/Rl5qnqpzuxI/s1600/%D0%BC%D0%B0%D0%BB%D1%8E%D0%BD%D0%BE%D0%BA+%D1%82%D0%B8%D0%B3%D1%80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6" y="1785926"/>
            <a:ext cx="3497974" cy="2714644"/>
          </a:xfrm>
          <a:prstGeom prst="rect">
            <a:avLst/>
          </a:prstGeom>
          <a:noFill/>
        </p:spPr>
      </p:pic>
      <p:pic>
        <p:nvPicPr>
          <p:cNvPr id="26630" name="Picture 6" descr="https://im3-tub-ru.yandex.net/i?id=88bc724ba347be0db49b5a1ccc7268bc-l&amp;n=13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10" y="1714488"/>
            <a:ext cx="2071702" cy="2853109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5363918" y="6067927"/>
            <a:ext cx="1230405" cy="36004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tx1"/>
                </a:solidFill>
                <a:latin typeface="Cambria" pitchFamily="18" charset="0"/>
                <a:hlinkClick r:id="" action="ppaction://hlinkshowjump?jump=nextslide"/>
              </a:rPr>
              <a:t>дальше</a:t>
            </a:r>
            <a:endParaRPr lang="ru-RU" sz="2200" b="1" dirty="0">
              <a:solidFill>
                <a:schemeClr val="tx1"/>
              </a:solidFill>
              <a:latin typeface="Cambria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 descr="https://fs00.infourok.ru/images/doc/6/7802/hello_html_m7e3bfd60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6246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285728"/>
            <a:ext cx="8501122" cy="107157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Cambria" pitchFamily="18" charset="0"/>
              </a:rPr>
              <a:t>Какой знак лишний?</a:t>
            </a:r>
            <a:endParaRPr lang="ru-RU" sz="3200" b="1" dirty="0">
              <a:latin typeface="Cambria" pitchFamily="18" charset="0"/>
            </a:endParaRPr>
          </a:p>
        </p:txBody>
      </p:sp>
      <p:sp>
        <p:nvSpPr>
          <p:cNvPr id="10" name="Багетная рамка 9"/>
          <p:cNvSpPr/>
          <p:nvPr/>
        </p:nvSpPr>
        <p:spPr>
          <a:xfrm>
            <a:off x="1142976" y="4000504"/>
            <a:ext cx="785818" cy="785818"/>
          </a:xfrm>
          <a:prstGeom prst="bevel">
            <a:avLst/>
          </a:prstGeom>
          <a:solidFill>
            <a:schemeClr val="bg2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агетная рамка 10"/>
          <p:cNvSpPr/>
          <p:nvPr/>
        </p:nvSpPr>
        <p:spPr>
          <a:xfrm>
            <a:off x="5286380" y="4000504"/>
            <a:ext cx="785818" cy="785818"/>
          </a:xfrm>
          <a:prstGeom prst="bevel">
            <a:avLst/>
          </a:prstGeom>
          <a:solidFill>
            <a:schemeClr val="bg2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агетная рамка 11"/>
          <p:cNvSpPr/>
          <p:nvPr/>
        </p:nvSpPr>
        <p:spPr>
          <a:xfrm>
            <a:off x="3286116" y="4000504"/>
            <a:ext cx="785818" cy="785818"/>
          </a:xfrm>
          <a:prstGeom prst="bevel">
            <a:avLst/>
          </a:prstGeom>
          <a:solidFill>
            <a:schemeClr val="bg2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8" name="AutoShape 4" descr="http://an-pik.ru/photos/pdd-2014-s-kommentariyami-dlya-detey-63169-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://an-pik.ru/photos/pdd-2014-s-kommentariyami-dlya-detey-63169-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7652" name="Picture 4" descr="https://im0-tub-ru.yandex.net/i?id=45bb6acc054f5388ed73b205379a7a79-l&amp;n=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43174" y="1857364"/>
            <a:ext cx="1928802" cy="1928802"/>
          </a:xfrm>
          <a:prstGeom prst="rect">
            <a:avLst/>
          </a:prstGeom>
          <a:noFill/>
        </p:spPr>
      </p:pic>
      <p:pic>
        <p:nvPicPr>
          <p:cNvPr id="27658" name="Picture 10" descr="https://im3-tub-ru.yandex.net/i?id=4bdb4ecb3b57ec4c36d3f1841c9e787d-l&amp;n=13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1163" t="9574" r="3488" b="4255"/>
          <a:stretch>
            <a:fillRect/>
          </a:stretch>
        </p:blipFill>
        <p:spPr bwMode="auto">
          <a:xfrm>
            <a:off x="6643702" y="1785926"/>
            <a:ext cx="2071702" cy="2151383"/>
          </a:xfrm>
          <a:prstGeom prst="rect">
            <a:avLst/>
          </a:prstGeom>
          <a:noFill/>
        </p:spPr>
      </p:pic>
      <p:pic>
        <p:nvPicPr>
          <p:cNvPr id="27664" name="Picture 16" descr="https://1001freedownloads.s3.amazonaws.com/vector/thumb/78012/b3.png"/>
          <p:cNvPicPr>
            <a:picLocks noChangeAspect="1" noChangeArrowheads="1"/>
          </p:cNvPicPr>
          <p:nvPr/>
        </p:nvPicPr>
        <p:blipFill>
          <a:blip r:embed="rId7" cstate="print"/>
          <a:srcRect b="5556"/>
          <a:stretch>
            <a:fillRect/>
          </a:stretch>
        </p:blipFill>
        <p:spPr bwMode="auto">
          <a:xfrm>
            <a:off x="4643438" y="1857364"/>
            <a:ext cx="1928826" cy="1980075"/>
          </a:xfrm>
          <a:prstGeom prst="rect">
            <a:avLst/>
          </a:prstGeom>
          <a:noFill/>
        </p:spPr>
      </p:pic>
      <p:sp>
        <p:nvSpPr>
          <p:cNvPr id="20" name="Багетная рамка 19"/>
          <p:cNvSpPr/>
          <p:nvPr/>
        </p:nvSpPr>
        <p:spPr>
          <a:xfrm>
            <a:off x="7358082" y="4000504"/>
            <a:ext cx="785818" cy="785818"/>
          </a:xfrm>
          <a:prstGeom prst="bevel">
            <a:avLst/>
          </a:prstGeom>
          <a:solidFill>
            <a:schemeClr val="bg2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http://cars.pskov.ru/wp-content/uploads/2011/03/NODOG-300x146.gif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0000"/>
          <a:stretch/>
        </p:blipFill>
        <p:spPr bwMode="auto">
          <a:xfrm>
            <a:off x="592839" y="1903866"/>
            <a:ext cx="1886091" cy="1835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5363918" y="6067927"/>
            <a:ext cx="1230405" cy="36004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tx1"/>
                </a:solidFill>
                <a:latin typeface="Cambria" pitchFamily="18" charset="0"/>
                <a:hlinkClick r:id="" action="ppaction://hlinkshowjump?jump=nextslide"/>
              </a:rPr>
              <a:t>дальше</a:t>
            </a:r>
            <a:endParaRPr lang="ru-RU" sz="2200" b="1" dirty="0">
              <a:solidFill>
                <a:schemeClr val="tx1"/>
              </a:solidFill>
              <a:latin typeface="Cambria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https://fs00.infourok.ru/images/doc/6/7802/hello_html_m7e3bfd60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6246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3108" y="285728"/>
            <a:ext cx="6715140" cy="142876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Cambria" pitchFamily="18" charset="0"/>
              </a:rPr>
              <a:t>Какой знак обозначает, что здесь можно кататься на велосипеде?</a:t>
            </a:r>
            <a:endParaRPr lang="ru-RU" sz="3200" b="1" dirty="0">
              <a:latin typeface="Cambria" pitchFamily="18" charset="0"/>
            </a:endParaRPr>
          </a:p>
        </p:txBody>
      </p:sp>
      <p:sp>
        <p:nvSpPr>
          <p:cNvPr id="11" name="Багетная рамка 10"/>
          <p:cNvSpPr/>
          <p:nvPr/>
        </p:nvSpPr>
        <p:spPr>
          <a:xfrm>
            <a:off x="4429124" y="4357694"/>
            <a:ext cx="785818" cy="785818"/>
          </a:xfrm>
          <a:prstGeom prst="bevel">
            <a:avLst/>
          </a:prstGeom>
          <a:solidFill>
            <a:schemeClr val="bg2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агетная рамка 11"/>
          <p:cNvSpPr/>
          <p:nvPr/>
        </p:nvSpPr>
        <p:spPr>
          <a:xfrm>
            <a:off x="1643042" y="4357694"/>
            <a:ext cx="785818" cy="785818"/>
          </a:xfrm>
          <a:prstGeom prst="bevel">
            <a:avLst/>
          </a:prstGeom>
          <a:solidFill>
            <a:schemeClr val="bg2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8" name="AutoShape 4" descr="http://an-pik.ru/photos/pdd-2014-s-kommentariyami-dlya-detey-63169-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://an-pik.ru/photos/pdd-2014-s-kommentariyami-dlya-detey-63169-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7658" name="Picture 10" descr="https://im3-tub-ru.yandex.net/i?id=4bdb4ecb3b57ec4c36d3f1841c9e787d-l&amp;n=1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1163" t="9574" r="3488" b="4255"/>
          <a:stretch>
            <a:fillRect/>
          </a:stretch>
        </p:blipFill>
        <p:spPr bwMode="auto">
          <a:xfrm>
            <a:off x="6215074" y="1785926"/>
            <a:ext cx="2338933" cy="2428892"/>
          </a:xfrm>
          <a:prstGeom prst="rect">
            <a:avLst/>
          </a:prstGeom>
          <a:noFill/>
        </p:spPr>
      </p:pic>
      <p:pic>
        <p:nvPicPr>
          <p:cNvPr id="27664" name="Picture 16" descr="https://1001freedownloads.s3.amazonaws.com/vector/thumb/78012/b3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rcRect b="5556"/>
          <a:stretch>
            <a:fillRect/>
          </a:stretch>
        </p:blipFill>
        <p:spPr bwMode="auto">
          <a:xfrm>
            <a:off x="3571868" y="1857364"/>
            <a:ext cx="2296438" cy="2357454"/>
          </a:xfrm>
          <a:prstGeom prst="rect">
            <a:avLst/>
          </a:prstGeom>
          <a:noFill/>
        </p:spPr>
      </p:pic>
      <p:sp>
        <p:nvSpPr>
          <p:cNvPr id="20" name="Багетная рамка 19"/>
          <p:cNvSpPr/>
          <p:nvPr/>
        </p:nvSpPr>
        <p:spPr>
          <a:xfrm>
            <a:off x="7143768" y="4286256"/>
            <a:ext cx="785818" cy="785818"/>
          </a:xfrm>
          <a:prstGeom prst="bevel">
            <a:avLst/>
          </a:prstGeom>
          <a:solidFill>
            <a:schemeClr val="bg2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8674" name="Picture 2" descr="https://im3-tub-ru.yandex.net/i?id=4bdb4ecb3b57ec4c36d3f1841c9e787d-l&amp;n=1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488" t="9575" r="51162" b="7446"/>
          <a:stretch>
            <a:fillRect/>
          </a:stretch>
        </p:blipFill>
        <p:spPr bwMode="auto">
          <a:xfrm>
            <a:off x="785786" y="1857364"/>
            <a:ext cx="2357454" cy="2357454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5363918" y="6067927"/>
            <a:ext cx="1230405" cy="36004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tx1"/>
                </a:solidFill>
                <a:latin typeface="Cambria" pitchFamily="18" charset="0"/>
                <a:hlinkClick r:id="" action="ppaction://hlinkshowjump?jump=nextslide"/>
              </a:rPr>
              <a:t>дальше</a:t>
            </a:r>
            <a:endParaRPr lang="ru-RU" sz="2200" b="1" dirty="0">
              <a:solidFill>
                <a:schemeClr val="tx1"/>
              </a:solidFill>
              <a:latin typeface="Cambria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</TotalTime>
  <Words>106</Words>
  <Application>Microsoft Office PowerPoint</Application>
  <PresentationFormat>Экран (4:3)</PresentationFormat>
  <Paragraphs>28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     Сколько сигналов имеет                                                   светофор?</vt:lpstr>
      <vt:lpstr>На какой сигнал светофора можно переходить улицу?</vt:lpstr>
      <vt:lpstr>Что обозначает красный сигнал светофора?</vt:lpstr>
      <vt:lpstr>Что обозначает зелёный   сигнал светофора?</vt:lpstr>
      <vt:lpstr>Если светофор не исправен, кто регулирует движение?</vt:lpstr>
      <vt:lpstr>Как называют пешеходный переход?</vt:lpstr>
      <vt:lpstr>Какой знак лишний?</vt:lpstr>
      <vt:lpstr>Какой знак обозначает, что здесь можно кататься на велосипеде?</vt:lpstr>
      <vt:lpstr>Что надо проверить у велосипеда в первую очередь перед поездкой?</vt:lpstr>
      <vt:lpstr>Слайд 11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Кирикович</cp:lastModifiedBy>
  <cp:revision>35</cp:revision>
  <dcterms:created xsi:type="dcterms:W3CDTF">2017-03-05T01:38:14Z</dcterms:created>
  <dcterms:modified xsi:type="dcterms:W3CDTF">2019-03-24T02:37:34Z</dcterms:modified>
</cp:coreProperties>
</file>