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63" r:id="rId4"/>
    <p:sldId id="264" r:id="rId5"/>
    <p:sldId id="267" r:id="rId6"/>
    <p:sldId id="268" r:id="rId7"/>
    <p:sldId id="270" r:id="rId8"/>
    <p:sldId id="271" r:id="rId9"/>
    <p:sldId id="272" r:id="rId10"/>
    <p:sldId id="273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CC3300"/>
    <a:srgbClr val="008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FBF3-016C-456A-85C2-132E41A158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1E03-3605-4D70-9BE6-537A629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s://ds03.infourok.ru/uploads/ex/005d/0005f3cc-1c1b2a1d/hello_html_m3fde7b48.png"/>
          <p:cNvPicPr>
            <a:picLocks noChangeAspect="1" noChangeArrowheads="1"/>
          </p:cNvPicPr>
          <p:nvPr/>
        </p:nvPicPr>
        <p:blipFill>
          <a:blip r:embed="rId2" cstate="print"/>
          <a:srcRect b="52035"/>
          <a:stretch>
            <a:fillRect/>
          </a:stretch>
        </p:blipFill>
        <p:spPr bwMode="auto">
          <a:xfrm>
            <a:off x="-1" y="0"/>
            <a:ext cx="9161287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92865" y="1484784"/>
            <a:ext cx="57995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«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РАЗУМные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игры по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ПДД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»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91680" y="5445224"/>
            <a:ext cx="6215106" cy="14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Автор: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lang="ru-RU" sz="1600" b="1" dirty="0" err="1" smtClean="0">
                <a:latin typeface="Cambria" pitchFamily="18" charset="0"/>
              </a:rPr>
              <a:t>Кирикович</a:t>
            </a:r>
            <a:r>
              <a:rPr lang="ru-RU" sz="1600" b="1" dirty="0" smtClean="0">
                <a:latin typeface="Cambria" pitchFamily="18" charset="0"/>
              </a:rPr>
              <a:t> Татьяна Алексеевна</a:t>
            </a:r>
          </a:p>
          <a:p>
            <a:pPr algn="ctr">
              <a:defRPr/>
            </a:pPr>
            <a:r>
              <a:rPr lang="ru-RU" sz="1600" b="1" dirty="0" smtClean="0">
                <a:latin typeface="Cambria" pitchFamily="18" charset="0"/>
              </a:rPr>
              <a:t>Воспитатель ВКК</a:t>
            </a:r>
            <a:endParaRPr lang="ru-RU" sz="1600" b="1" dirty="0"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59832" y="2708920"/>
            <a:ext cx="5632621" cy="173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«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Это каждый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CC33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4800" b="1" dirty="0" smtClean="0">
                <a:solidFill>
                  <a:srgbClr val="CC3300"/>
                </a:solidFill>
                <a:latin typeface="Cambria" pitchFamily="18" charset="0"/>
                <a:ea typeface="+mj-ea"/>
                <a:cs typeface="+mj-cs"/>
              </a:rPr>
              <a:t>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должен знать!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»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7286644" y="6497960"/>
            <a:ext cx="123040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начать</a:t>
            </a:r>
            <a:endParaRPr 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4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85728"/>
            <a:ext cx="6572296" cy="15716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Что надо проверить у велосипеда в первую очередь перед поездкой?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357686" y="4429132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7234129" y="4357694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http://an-pik.ru/photos/pdd-2014-s-kommentariyami-dlya-detey-6316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an-pik.ru/photos/pdd-2014-s-kommentariyami-dlya-detey-6316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1714480" y="4500570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s://im1-tub-ru.yandex.net/i?id=7c5141ec31e7e7c428a1068110ebac62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000240"/>
            <a:ext cx="2895367" cy="1928826"/>
          </a:xfrm>
          <a:prstGeom prst="rect">
            <a:avLst/>
          </a:prstGeom>
          <a:noFill/>
        </p:spPr>
      </p:pic>
      <p:pic>
        <p:nvPicPr>
          <p:cNvPr id="29702" name="Picture 6" descr="https://ultrabike.ru/upload/iblock/bad/bad4c39bdb91e8ffebd70393f1e0293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500174"/>
            <a:ext cx="1971153" cy="2786082"/>
          </a:xfrm>
          <a:prstGeom prst="rect">
            <a:avLst/>
          </a:prstGeom>
          <a:noFill/>
        </p:spPr>
      </p:pic>
      <p:pic>
        <p:nvPicPr>
          <p:cNvPr id="29706" name="Picture 10" descr="http://mirvelo.by/upload/iblock/f7e/f7e321d357335a4c1dfa17637b5fbcd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857364"/>
            <a:ext cx="2825954" cy="235745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363918" y="6067927"/>
            <a:ext cx="123040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  <a:hlinkClick r:id="" action="ppaction://hlinkshowjump?jump=nextslide"/>
              </a:rPr>
              <a:t>дальше</a:t>
            </a:r>
            <a:endParaRPr 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e5f9bccb1af6c7b039c3283641a0b03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452320" y="5589240"/>
            <a:ext cx="792088" cy="695307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75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4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428604"/>
            <a:ext cx="6786610" cy="114300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Cambria" pitchFamily="18" charset="0"/>
              </a:rPr>
              <a:t>     Сколько сигналов имеет </a:t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200" b="1" dirty="0" smtClean="0">
                <a:latin typeface="Cambria" pitchFamily="18" charset="0"/>
              </a:rPr>
              <a:t>                                                 светофор?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285992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Cambria" pitchFamily="18" charset="0"/>
              </a:rPr>
              <a:t>1</a:t>
            </a:r>
            <a:endParaRPr lang="ru-RU" sz="6600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2285992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Cambria" pitchFamily="18" charset="0"/>
              </a:rPr>
              <a:t>2</a:t>
            </a:r>
            <a:endParaRPr lang="ru-RU" sz="66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2285992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Cambria" pitchFamily="18" charset="0"/>
              </a:rPr>
              <a:t>3</a:t>
            </a:r>
            <a:endParaRPr lang="ru-RU" sz="6600" b="1" dirty="0">
              <a:latin typeface="Cambria" pitchFamily="18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714348" y="3500438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агетная рамка 17"/>
          <p:cNvSpPr/>
          <p:nvPr/>
        </p:nvSpPr>
        <p:spPr>
          <a:xfrm>
            <a:off x="2428860" y="3500438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агетная рамка 18"/>
          <p:cNvSpPr/>
          <p:nvPr/>
        </p:nvSpPr>
        <p:spPr>
          <a:xfrm>
            <a:off x="4214810" y="3500438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8" name="Picture 10" descr="http://st5.cannypic.com/thumbs/12/128204_632_canny_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9" y="1714488"/>
            <a:ext cx="3087574" cy="3571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64195" y="5652428"/>
            <a:ext cx="3793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Выбрав ответ, нажми на кнопку под картинкой.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3918" y="6067927"/>
            <a:ext cx="123040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  <a:hlinkClick r:id="" action="ppaction://hlinkshowjump?jump=nextslide"/>
              </a:rPr>
              <a:t>дальше</a:t>
            </a:r>
            <a:endParaRPr 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4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6286544" cy="13573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На какой сигнал светофора можно переходить улицу?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4098" name="Picture 2" descr="http://3.bp.blogspot.com/-AmWL0r5quaU/VYEHBTSIVHI/AAAAAAAAhm8/5THeT1MAm7I/s640/svetofor.jpg"/>
          <p:cNvPicPr>
            <a:picLocks noChangeAspect="1" noChangeArrowheads="1"/>
          </p:cNvPicPr>
          <p:nvPr/>
        </p:nvPicPr>
        <p:blipFill>
          <a:blip r:embed="rId5" cstate="print"/>
          <a:srcRect r="66666"/>
          <a:stretch>
            <a:fillRect/>
          </a:stretch>
        </p:blipFill>
        <p:spPr bwMode="auto">
          <a:xfrm>
            <a:off x="3071802" y="2428868"/>
            <a:ext cx="1214446" cy="1754188"/>
          </a:xfrm>
          <a:prstGeom prst="rect">
            <a:avLst/>
          </a:prstGeom>
          <a:noFill/>
        </p:spPr>
      </p:pic>
      <p:pic>
        <p:nvPicPr>
          <p:cNvPr id="4100" name="Picture 4" descr="https://im3-tub-ru.yandex.net/i?id=c0ca20f755e2188d2181abcd00da63ac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7166"/>
            <a:ext cx="2143140" cy="2945897"/>
          </a:xfrm>
          <a:prstGeom prst="rect">
            <a:avLst/>
          </a:prstGeom>
          <a:noFill/>
        </p:spPr>
      </p:pic>
      <p:pic>
        <p:nvPicPr>
          <p:cNvPr id="5" name="Picture 2" descr="http://3.bp.blogspot.com/-AmWL0r5quaU/VYEHBTSIVHI/AAAAAAAAhm8/5THeT1MAm7I/s640/svetofor.jpg"/>
          <p:cNvPicPr>
            <a:picLocks noChangeAspect="1" noChangeArrowheads="1"/>
          </p:cNvPicPr>
          <p:nvPr/>
        </p:nvPicPr>
        <p:blipFill>
          <a:blip r:embed="rId5" cstate="print"/>
          <a:srcRect l="33333" r="33333"/>
          <a:stretch>
            <a:fillRect/>
          </a:stretch>
        </p:blipFill>
        <p:spPr bwMode="auto">
          <a:xfrm>
            <a:off x="5429256" y="2428868"/>
            <a:ext cx="1214446" cy="1754188"/>
          </a:xfrm>
          <a:prstGeom prst="rect">
            <a:avLst/>
          </a:prstGeom>
          <a:noFill/>
        </p:spPr>
      </p:pic>
      <p:pic>
        <p:nvPicPr>
          <p:cNvPr id="6" name="Picture 2" descr="http://3.bp.blogspot.com/-AmWL0r5quaU/VYEHBTSIVHI/AAAAAAAAhm8/5THeT1MAm7I/s640/svetofor.jpg"/>
          <p:cNvPicPr>
            <a:picLocks noChangeAspect="1" noChangeArrowheads="1"/>
          </p:cNvPicPr>
          <p:nvPr/>
        </p:nvPicPr>
        <p:blipFill>
          <a:blip r:embed="rId5" cstate="print"/>
          <a:srcRect l="66667"/>
          <a:stretch>
            <a:fillRect/>
          </a:stretch>
        </p:blipFill>
        <p:spPr bwMode="auto">
          <a:xfrm>
            <a:off x="7500958" y="2357430"/>
            <a:ext cx="1143008" cy="1754225"/>
          </a:xfrm>
          <a:prstGeom prst="rect">
            <a:avLst/>
          </a:prstGeom>
          <a:noFill/>
        </p:spPr>
      </p:pic>
      <p:sp>
        <p:nvSpPr>
          <p:cNvPr id="7" name="Багетная рамка 6"/>
          <p:cNvSpPr/>
          <p:nvPr/>
        </p:nvSpPr>
        <p:spPr>
          <a:xfrm>
            <a:off x="3286116" y="4500570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72132" y="4500570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7715272" y="4429132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3918" y="6067927"/>
            <a:ext cx="123040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  <a:hlinkClick r:id="" action="ppaction://hlinkshowjump?jump=nextslide"/>
              </a:rPr>
              <a:t>дальше</a:t>
            </a:r>
            <a:endParaRPr 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80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57166"/>
            <a:ext cx="6429420" cy="11430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Что обозначает красный сигнал светофора?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3074" name="Picture 2" descr="https://im2-tub-ru.yandex.net/i?id=16d06309b727cae14ed73dd640d2407b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9" r="23076"/>
          <a:stretch>
            <a:fillRect/>
          </a:stretch>
        </p:blipFill>
        <p:spPr bwMode="auto">
          <a:xfrm>
            <a:off x="3786182" y="1357298"/>
            <a:ext cx="1857388" cy="3018230"/>
          </a:xfrm>
          <a:prstGeom prst="rect">
            <a:avLst/>
          </a:prstGeom>
          <a:noFill/>
        </p:spPr>
      </p:pic>
      <p:pic>
        <p:nvPicPr>
          <p:cNvPr id="3082" name="Picture 10" descr="https://im2-tub-ru.yandex.net/i?id=1ac954ebcde4791bdcd648ae5ea389f6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571612"/>
            <a:ext cx="2593333" cy="2643206"/>
          </a:xfrm>
          <a:prstGeom prst="rect">
            <a:avLst/>
          </a:prstGeom>
          <a:noFill/>
        </p:spPr>
      </p:pic>
      <p:pic>
        <p:nvPicPr>
          <p:cNvPr id="3086" name="Picture 14" descr="http://www.playcast.ru/uploads/2016/08/17/1961458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357298"/>
            <a:ext cx="2167350" cy="3071834"/>
          </a:xfrm>
          <a:prstGeom prst="rect">
            <a:avLst/>
          </a:prstGeom>
          <a:noFill/>
        </p:spPr>
      </p:pic>
      <p:sp>
        <p:nvSpPr>
          <p:cNvPr id="10" name="Багетная рамка 9"/>
          <p:cNvSpPr/>
          <p:nvPr/>
        </p:nvSpPr>
        <p:spPr>
          <a:xfrm>
            <a:off x="1928794" y="4500570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6929454" y="4429132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4286248" y="4500570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3918" y="6067927"/>
            <a:ext cx="123040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  <a:hlinkClick r:id="" action="ppaction://hlinkshowjump?jump=nextslide"/>
              </a:rPr>
              <a:t>дальше</a:t>
            </a:r>
            <a:endParaRPr 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4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428604"/>
            <a:ext cx="6500858" cy="107156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Что обозначает зелёный   сигнал светофора?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3074" name="Picture 2" descr="https://im2-tub-ru.yandex.net/i?id=16d06309b727cae14ed73dd640d2407b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9" r="23076"/>
          <a:stretch>
            <a:fillRect/>
          </a:stretch>
        </p:blipFill>
        <p:spPr bwMode="auto">
          <a:xfrm>
            <a:off x="3357554" y="1571612"/>
            <a:ext cx="1857388" cy="3018230"/>
          </a:xfrm>
          <a:prstGeom prst="rect">
            <a:avLst/>
          </a:prstGeom>
          <a:noFill/>
        </p:spPr>
      </p:pic>
      <p:pic>
        <p:nvPicPr>
          <p:cNvPr id="3082" name="Picture 10" descr="https://im2-tub-ru.yandex.net/i?id=1ac954ebcde4791bdcd648ae5ea389f6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785926"/>
            <a:ext cx="2593333" cy="2643206"/>
          </a:xfrm>
          <a:prstGeom prst="rect">
            <a:avLst/>
          </a:prstGeom>
          <a:noFill/>
        </p:spPr>
      </p:pic>
      <p:pic>
        <p:nvPicPr>
          <p:cNvPr id="3086" name="Picture 14" descr="http://www.playcast.ru/uploads/2016/08/17/1961458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1643050"/>
            <a:ext cx="2167350" cy="3071834"/>
          </a:xfrm>
          <a:prstGeom prst="rect">
            <a:avLst/>
          </a:prstGeom>
          <a:noFill/>
        </p:spPr>
      </p:pic>
      <p:sp>
        <p:nvSpPr>
          <p:cNvPr id="10" name="Багетная рамка 9"/>
          <p:cNvSpPr/>
          <p:nvPr/>
        </p:nvSpPr>
        <p:spPr>
          <a:xfrm>
            <a:off x="3929058" y="4714884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7000892" y="4643446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1714480" y="4714884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3918" y="6067927"/>
            <a:ext cx="123040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  <a:hlinkClick r:id="" action="ppaction://hlinkshowjump?jump=nextslide"/>
              </a:rPr>
              <a:t>дальше</a:t>
            </a:r>
            <a:endParaRPr 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4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285728"/>
            <a:ext cx="6286544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Если светофор не исправен, кто регулирует движение?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714876" y="4643446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7072330" y="4572008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2500298" y="4643446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mtdata.ru/u22/photo61A5/20879652813-0/original.jpg"/>
          <p:cNvPicPr>
            <a:picLocks noChangeAspect="1" noChangeArrowheads="1"/>
          </p:cNvPicPr>
          <p:nvPr/>
        </p:nvPicPr>
        <p:blipFill>
          <a:blip r:embed="rId5" cstate="print"/>
          <a:srcRect l="10714" r="75357" b="32044"/>
          <a:stretch>
            <a:fillRect/>
          </a:stretch>
        </p:blipFill>
        <p:spPr bwMode="auto">
          <a:xfrm>
            <a:off x="2143108" y="1357298"/>
            <a:ext cx="1434972" cy="3000396"/>
          </a:xfrm>
          <a:prstGeom prst="rect">
            <a:avLst/>
          </a:prstGeom>
          <a:noFill/>
        </p:spPr>
      </p:pic>
      <p:sp>
        <p:nvSpPr>
          <p:cNvPr id="1028" name="AutoShape 4" descr="http://an-pik.ru/photos/pdd-2014-s-kommentariyami-dlya-detey-6316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an-pik.ru/photos/pdd-2014-s-kommentariyami-dlya-detey-6316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printonic.ru/uploads/images/2016/04/15/img_5710aecb2d86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07" r="26159"/>
          <a:stretch>
            <a:fillRect/>
          </a:stretch>
        </p:blipFill>
        <p:spPr bwMode="auto">
          <a:xfrm>
            <a:off x="4286248" y="1357298"/>
            <a:ext cx="1555386" cy="3071834"/>
          </a:xfrm>
          <a:prstGeom prst="rect">
            <a:avLst/>
          </a:prstGeom>
          <a:noFill/>
        </p:spPr>
      </p:pic>
      <p:pic>
        <p:nvPicPr>
          <p:cNvPr id="1036" name="Picture 12" descr="https://im2-tub-ru.yandex.net/i?id=1294e413e37ae4f56b2efdacbbc45343-l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357298"/>
            <a:ext cx="1773219" cy="309656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363918" y="6067927"/>
            <a:ext cx="123040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  <a:hlinkClick r:id="" action="ppaction://hlinkshowjump?jump=nextslide"/>
              </a:rPr>
              <a:t>дальше</a:t>
            </a:r>
            <a:endParaRPr 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4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85728"/>
            <a:ext cx="6500858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Как называют пешеходный переход?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1714480" y="4500570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6715140" y="4429132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4071934" y="4500570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http://an-pik.ru/photos/pdd-2014-s-kommentariyami-dlya-detey-6316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an-pik.ru/photos/pdd-2014-s-kommentariyami-dlya-detey-6316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://lachov.com/upload/main/555/Zeb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785926"/>
            <a:ext cx="2571768" cy="2382904"/>
          </a:xfrm>
          <a:prstGeom prst="rect">
            <a:avLst/>
          </a:prstGeom>
          <a:noFill/>
        </p:spPr>
      </p:pic>
      <p:pic>
        <p:nvPicPr>
          <p:cNvPr id="26628" name="Picture 4" descr="http://1.bp.blogspot.com/-LP79wws4U48/UKujQwoQ4EI/AAAAAAAAB6g/Rl5qnqpzuxI/s1600/%D0%BC%D0%B0%D0%BB%D1%8E%D0%BD%D0%BE%D0%BA+%D1%82%D0%B8%D0%B3%D1%80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785926"/>
            <a:ext cx="3497974" cy="2714644"/>
          </a:xfrm>
          <a:prstGeom prst="rect">
            <a:avLst/>
          </a:prstGeom>
          <a:noFill/>
        </p:spPr>
      </p:pic>
      <p:pic>
        <p:nvPicPr>
          <p:cNvPr id="26630" name="Picture 6" descr="https://im3-tub-ru.yandex.net/i?id=88bc724ba347be0db49b5a1ccc7268bc-l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2071702" cy="285310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363918" y="6067927"/>
            <a:ext cx="123040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  <a:hlinkClick r:id="" action="ppaction://hlinkshowjump?jump=nextslide"/>
              </a:rPr>
              <a:t>дальше</a:t>
            </a:r>
            <a:endParaRPr 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4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01122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Какой знак лишний?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1142976" y="4000504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5286380" y="4000504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3286116" y="4000504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http://an-pik.ru/photos/pdd-2014-s-kommentariyami-dlya-detey-6316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an-pik.ru/photos/pdd-2014-s-kommentariyami-dlya-detey-6316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s://im0-tub-ru.yandex.net/i?id=45bb6acc054f5388ed73b205379a7a79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857364"/>
            <a:ext cx="1928802" cy="1928802"/>
          </a:xfrm>
          <a:prstGeom prst="rect">
            <a:avLst/>
          </a:prstGeom>
          <a:noFill/>
        </p:spPr>
      </p:pic>
      <p:pic>
        <p:nvPicPr>
          <p:cNvPr id="27658" name="Picture 10" descr="https://im3-tub-ru.yandex.net/i?id=4bdb4ecb3b57ec4c36d3f1841c9e787d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63" t="9574" r="3488" b="4255"/>
          <a:stretch>
            <a:fillRect/>
          </a:stretch>
        </p:blipFill>
        <p:spPr bwMode="auto">
          <a:xfrm>
            <a:off x="6643702" y="1785926"/>
            <a:ext cx="2071702" cy="2151383"/>
          </a:xfrm>
          <a:prstGeom prst="rect">
            <a:avLst/>
          </a:prstGeom>
          <a:noFill/>
        </p:spPr>
      </p:pic>
      <p:pic>
        <p:nvPicPr>
          <p:cNvPr id="27664" name="Picture 16" descr="https://1001freedownloads.s3.amazonaws.com/vector/thumb/78012/b3.png"/>
          <p:cNvPicPr>
            <a:picLocks noChangeAspect="1" noChangeArrowheads="1"/>
          </p:cNvPicPr>
          <p:nvPr/>
        </p:nvPicPr>
        <p:blipFill>
          <a:blip r:embed="rId7" cstate="print"/>
          <a:srcRect b="5556"/>
          <a:stretch>
            <a:fillRect/>
          </a:stretch>
        </p:blipFill>
        <p:spPr bwMode="auto">
          <a:xfrm>
            <a:off x="4643438" y="1857364"/>
            <a:ext cx="1928826" cy="1980075"/>
          </a:xfrm>
          <a:prstGeom prst="rect">
            <a:avLst/>
          </a:prstGeom>
          <a:noFill/>
        </p:spPr>
      </p:pic>
      <p:sp>
        <p:nvSpPr>
          <p:cNvPr id="20" name="Багетная рамка 19"/>
          <p:cNvSpPr/>
          <p:nvPr/>
        </p:nvSpPr>
        <p:spPr>
          <a:xfrm>
            <a:off x="7358082" y="4000504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cars.pskov.ru/wp-content/uploads/2011/03/NODOG-300x146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592839" y="1903866"/>
            <a:ext cx="1886091" cy="18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363918" y="6067927"/>
            <a:ext cx="123040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  <a:hlinkClick r:id="" action="ppaction://hlinkshowjump?jump=nextslide"/>
              </a:rPr>
              <a:t>дальше</a:t>
            </a:r>
            <a:endParaRPr 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4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85728"/>
            <a:ext cx="6715140" cy="1428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Какой знак обозначает, что здесь можно кататься на велосипеде?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429124" y="4357694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1643042" y="4357694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http://an-pik.ru/photos/pdd-2014-s-kommentariyami-dlya-detey-6316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an-pik.ru/photos/pdd-2014-s-kommentariyami-dlya-detey-6316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https://im3-tub-ru.yandex.net/i?id=4bdb4ecb3b57ec4c36d3f1841c9e787d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63" t="9574" r="3488" b="4255"/>
          <a:stretch>
            <a:fillRect/>
          </a:stretch>
        </p:blipFill>
        <p:spPr bwMode="auto">
          <a:xfrm>
            <a:off x="6215074" y="1785926"/>
            <a:ext cx="2338933" cy="2428892"/>
          </a:xfrm>
          <a:prstGeom prst="rect">
            <a:avLst/>
          </a:prstGeom>
          <a:noFill/>
        </p:spPr>
      </p:pic>
      <p:pic>
        <p:nvPicPr>
          <p:cNvPr id="27664" name="Picture 16" descr="https://1001freedownloads.s3.amazonaws.com/vector/thumb/78012/b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b="5556"/>
          <a:stretch>
            <a:fillRect/>
          </a:stretch>
        </p:blipFill>
        <p:spPr bwMode="auto">
          <a:xfrm>
            <a:off x="3571868" y="1857364"/>
            <a:ext cx="2296438" cy="2357454"/>
          </a:xfrm>
          <a:prstGeom prst="rect">
            <a:avLst/>
          </a:prstGeom>
          <a:noFill/>
        </p:spPr>
      </p:pic>
      <p:sp>
        <p:nvSpPr>
          <p:cNvPr id="20" name="Багетная рамка 19"/>
          <p:cNvSpPr/>
          <p:nvPr/>
        </p:nvSpPr>
        <p:spPr>
          <a:xfrm>
            <a:off x="7143768" y="4286256"/>
            <a:ext cx="785818" cy="78581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s://im3-tub-ru.yandex.net/i?id=4bdb4ecb3b57ec4c36d3f1841c9e787d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8" t="9575" r="51162" b="7446"/>
          <a:stretch>
            <a:fillRect/>
          </a:stretch>
        </p:blipFill>
        <p:spPr bwMode="auto">
          <a:xfrm>
            <a:off x="785786" y="1857364"/>
            <a:ext cx="2357454" cy="235745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363918" y="6067927"/>
            <a:ext cx="123040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  <a:hlinkClick r:id="" action="ppaction://hlinkshowjump?jump=nextslide"/>
              </a:rPr>
              <a:t>дальше</a:t>
            </a:r>
            <a:endParaRPr 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106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   Сколько сигналов имеет                                                   светофор?</vt:lpstr>
      <vt:lpstr>На какой сигнал светофора можно переходить улицу?</vt:lpstr>
      <vt:lpstr>Что обозначает красный сигнал светофора?</vt:lpstr>
      <vt:lpstr>Что обозначает зелёный   сигнал светофора?</vt:lpstr>
      <vt:lpstr>Если светофор не исправен, кто регулирует движение?</vt:lpstr>
      <vt:lpstr>Как называют пешеходный переход?</vt:lpstr>
      <vt:lpstr>Какой знак лишний?</vt:lpstr>
      <vt:lpstr>Какой знак обозначает, что здесь можно кататься на велосипеде?</vt:lpstr>
      <vt:lpstr>Что надо проверить у велосипеда в первую очередь перед поездкой?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Кирикович</cp:lastModifiedBy>
  <cp:revision>35</cp:revision>
  <dcterms:created xsi:type="dcterms:W3CDTF">2017-03-05T01:38:14Z</dcterms:created>
  <dcterms:modified xsi:type="dcterms:W3CDTF">2019-03-24T02:37:34Z</dcterms:modified>
</cp:coreProperties>
</file>