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orum.materinstvo.ru/uploads/1370938856/post-424609-13709526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7465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060848"/>
            <a:ext cx="3096344" cy="2304256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dirty="0" smtClean="0">
                <a:solidFill>
                  <a:schemeClr val="tx1"/>
                </a:solidFill>
                <a:latin typeface="Comic Sans MS" pitchFamily="66" charset="0"/>
              </a:rPr>
              <a:t>Конструирование</a:t>
            </a:r>
            <a:endParaRPr lang="ru-RU" sz="96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ru-RU" sz="9600" dirty="0" smtClean="0">
                <a:solidFill>
                  <a:schemeClr val="tx1"/>
                </a:solidFill>
                <a:latin typeface="Comic Sans MS" pitchFamily="66" charset="0"/>
              </a:rPr>
              <a:t> </a:t>
            </a:r>
          </a:p>
          <a:p>
            <a:r>
              <a:rPr lang="ru-RU" sz="9600" b="1" dirty="0" smtClean="0">
                <a:solidFill>
                  <a:schemeClr val="tx1"/>
                </a:solidFill>
                <a:latin typeface="Comic Sans MS" pitchFamily="66" charset="0"/>
              </a:rPr>
              <a:t>Тема:</a:t>
            </a:r>
            <a:r>
              <a:rPr lang="ru-RU" sz="96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9600" b="1" dirty="0" smtClean="0">
                <a:solidFill>
                  <a:schemeClr val="tx1"/>
                </a:solidFill>
                <a:latin typeface="Comic Sans MS" pitchFamily="66" charset="0"/>
              </a:rPr>
              <a:t>«Трактор </a:t>
            </a:r>
            <a:endParaRPr lang="ru-RU" sz="96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ru-RU" sz="9600" b="1" dirty="0" smtClean="0">
                <a:solidFill>
                  <a:schemeClr val="tx1"/>
                </a:solidFill>
                <a:latin typeface="Comic Sans MS" pitchFamily="66" charset="0"/>
              </a:rPr>
              <a:t>для дяди</a:t>
            </a:r>
          </a:p>
          <a:p>
            <a:r>
              <a:rPr lang="ru-RU" sz="9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9600" b="1" dirty="0" smtClean="0">
                <a:solidFill>
                  <a:schemeClr val="tx1"/>
                </a:solidFill>
                <a:latin typeface="Comic Sans MS" pitchFamily="66" charset="0"/>
              </a:rPr>
              <a:t>Фёдора и его </a:t>
            </a:r>
            <a:endParaRPr lang="ru-RU" sz="96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ru-RU" sz="9600" b="1" dirty="0" smtClean="0">
                <a:solidFill>
                  <a:schemeClr val="tx1"/>
                </a:solidFill>
                <a:latin typeface="Comic Sans MS" pitchFamily="66" charset="0"/>
              </a:rPr>
              <a:t>друзей</a:t>
            </a:r>
            <a:r>
              <a:rPr lang="ru-RU" sz="9600" b="1" dirty="0" smtClean="0">
                <a:solidFill>
                  <a:schemeClr val="tx1"/>
                </a:solidFill>
                <a:latin typeface="Comic Sans MS" pitchFamily="66" charset="0"/>
              </a:rPr>
              <a:t>»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0lik.ru/uploads/posts/2009-10/1256904590_0lik.ru_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179512" y="1052736"/>
            <a:ext cx="5616624" cy="936104"/>
          </a:xfrm>
          <a:prstGeom prst="wedgeRoundRectCallout">
            <a:avLst>
              <a:gd name="adj1" fmla="val -24189"/>
              <a:gd name="adj2" fmla="val 8500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Давай посмотрим на инструкцию. У тебя на столе спичечные коробки, колёса, цветная бумага, клей, ножницы, салфетки.</a:t>
            </a:r>
            <a:endParaRPr lang="ru-RU" sz="1600" dirty="0"/>
          </a:p>
        </p:txBody>
      </p:sp>
      <p:pic>
        <p:nvPicPr>
          <p:cNvPr id="22530" name="Picture 2" descr="https://c.radikal.ru/c38/1806/7c/7924d69adab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59" y="2132856"/>
            <a:ext cx="6131737" cy="4725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0lik.ru/uploads/posts/2009-10/1256904590_0lik.ru_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2699792" y="2420888"/>
            <a:ext cx="5400600" cy="3960440"/>
          </a:xfrm>
          <a:prstGeom prst="wedgeRoundRectCallout">
            <a:avLst>
              <a:gd name="adj1" fmla="val 32286"/>
              <a:gd name="adj2" fmla="val -79269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srgbClr val="FF0000"/>
                </a:solidFill>
              </a:rPr>
              <a:t>Дети работают по инструкции.</a:t>
            </a:r>
            <a:r>
              <a:rPr lang="ru-RU" sz="1600" i="1" dirty="0" smtClean="0">
                <a:solidFill>
                  <a:srgbClr val="FF0000"/>
                </a:solidFill>
              </a:rPr>
              <a:t> </a:t>
            </a:r>
            <a:r>
              <a:rPr lang="ru-RU" sz="1600" b="1" i="1" dirty="0" smtClean="0">
                <a:solidFill>
                  <a:srgbClr val="FF0000"/>
                </a:solidFill>
              </a:rPr>
              <a:t>Взрослый оказывает помощь</a:t>
            </a:r>
            <a:r>
              <a:rPr lang="ru-RU" sz="1600" b="1" i="1" dirty="0" smtClean="0">
                <a:solidFill>
                  <a:srgbClr val="FF0000"/>
                </a:solidFill>
              </a:rPr>
              <a:t>.</a:t>
            </a:r>
            <a:endParaRPr lang="ru-RU" sz="1600" dirty="0" smtClean="0">
              <a:solidFill>
                <a:srgbClr val="FF0000"/>
              </a:solidFill>
            </a:endParaRPr>
          </a:p>
          <a:p>
            <a:pPr algn="just"/>
            <a:r>
              <a:rPr lang="ru-RU" sz="1600" dirty="0" smtClean="0"/>
              <a:t> </a:t>
            </a:r>
            <a:r>
              <a:rPr lang="ru-RU" sz="1600" dirty="0" smtClean="0"/>
              <a:t>Молодец, какой замечательный трактор у тебя получился. Расскажи про свой трактор: как ты его конструировал, для чего он применяется.</a:t>
            </a:r>
          </a:p>
          <a:p>
            <a:r>
              <a:rPr lang="ru-RU" sz="1600" b="1" i="1" dirty="0" smtClean="0">
                <a:solidFill>
                  <a:srgbClr val="FF0000"/>
                </a:solidFill>
              </a:rPr>
              <a:t>Ребёнок  рассказывает о своём тракторе</a:t>
            </a:r>
            <a:r>
              <a:rPr lang="ru-RU" sz="1600" b="1" i="1" dirty="0" smtClean="0">
                <a:solidFill>
                  <a:srgbClr val="FF0000"/>
                </a:solidFill>
              </a:rPr>
              <a:t>.</a:t>
            </a:r>
            <a:endParaRPr lang="ru-RU" sz="1600" dirty="0" smtClean="0">
              <a:solidFill>
                <a:srgbClr val="FF0000"/>
              </a:solidFill>
            </a:endParaRPr>
          </a:p>
          <a:p>
            <a:r>
              <a:rPr lang="ru-RU" sz="1600" dirty="0" smtClean="0"/>
              <a:t> </a:t>
            </a:r>
            <a:r>
              <a:rPr lang="ru-RU" sz="1600" dirty="0" smtClean="0"/>
              <a:t>Я думаю, что дяде Фёдору и его друзьям этот трактор очень пригодятся.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Ответ ребёнка</a:t>
            </a:r>
            <a:r>
              <a:rPr lang="ru-RU" sz="1600" b="1" i="1" dirty="0" smtClean="0">
                <a:solidFill>
                  <a:srgbClr val="FF0000"/>
                </a:solidFill>
              </a:rPr>
              <a:t>:</a:t>
            </a:r>
            <a:r>
              <a:rPr lang="ru-RU" sz="1600" i="1" dirty="0" smtClean="0">
                <a:solidFill>
                  <a:srgbClr val="FF0000"/>
                </a:solidFill>
              </a:rPr>
              <a:t>  Я очень доволен, что помог жителям деревни, облегчил их труд. Пиши нам ещё, мы вам обязательно поможем.</a:t>
            </a:r>
          </a:p>
          <a:p>
            <a:r>
              <a:rPr lang="ru-RU" sz="1600" dirty="0" smtClean="0"/>
              <a:t>Спасибо </a:t>
            </a:r>
            <a:r>
              <a:rPr lang="ru-RU" sz="1600" dirty="0" smtClean="0"/>
              <a:t>тебе, за твой труд, за твоё желание помогать другим.</a:t>
            </a:r>
          </a:p>
          <a:p>
            <a:pPr algn="ctr"/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8" name="Picture 16" descr="https://krot.info/uploads/posts/2020-01/1579371992_69-119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948264"/>
          </a:xfrm>
          <a:prstGeom prst="rect">
            <a:avLst/>
          </a:prstGeom>
          <a:noFill/>
        </p:spPr>
      </p:pic>
      <p:pic>
        <p:nvPicPr>
          <p:cNvPr id="23566" name="Picture 14" descr="https://i.ytimg.com/vi/ThrkTVySaqs/maxresdefault.jpg"/>
          <p:cNvPicPr>
            <a:picLocks noChangeAspect="1" noChangeArrowheads="1"/>
          </p:cNvPicPr>
          <p:nvPr/>
        </p:nvPicPr>
        <p:blipFill>
          <a:blip r:embed="rId3" cstate="print"/>
          <a:srcRect l="11817" r="22347"/>
          <a:stretch>
            <a:fillRect/>
          </a:stretch>
        </p:blipFill>
        <p:spPr bwMode="auto">
          <a:xfrm>
            <a:off x="251520" y="4221088"/>
            <a:ext cx="2808312" cy="2399408"/>
          </a:xfrm>
          <a:prstGeom prst="rect">
            <a:avLst/>
          </a:prstGeom>
          <a:noFill/>
        </p:spPr>
      </p:pic>
      <p:pic>
        <p:nvPicPr>
          <p:cNvPr id="23554" name="Picture 2" descr="https://im0-tub-ru.yandex.net/i?id=3b622ed5db26aeb164a365e666cfebfb&amp;ref=rim&amp;n=33&amp;w=267&amp;h=1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24744"/>
            <a:ext cx="3204356" cy="1800200"/>
          </a:xfrm>
          <a:prstGeom prst="rect">
            <a:avLst/>
          </a:prstGeom>
          <a:noFill/>
        </p:spPr>
      </p:pic>
      <p:pic>
        <p:nvPicPr>
          <p:cNvPr id="23560" name="Picture 8" descr="http://www.domspichki.ru/uploads/posts/2016-06/1466006588_dsc_0520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5292080" y="764704"/>
            <a:ext cx="3600400" cy="2394407"/>
          </a:xfrm>
          <a:prstGeom prst="rect">
            <a:avLst/>
          </a:prstGeom>
          <a:noFill/>
        </p:spPr>
      </p:pic>
      <p:pic>
        <p:nvPicPr>
          <p:cNvPr id="23562" name="Picture 10" descr="https://i.ytimg.com/vi/7wVgFwvUioo/hqdefaul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4221088"/>
            <a:ext cx="3264362" cy="2448272"/>
          </a:xfrm>
          <a:prstGeom prst="rect">
            <a:avLst/>
          </a:prstGeom>
          <a:noFill/>
        </p:spPr>
      </p:pic>
      <p:pic>
        <p:nvPicPr>
          <p:cNvPr id="23564" name="Picture 12" descr="https://i.ytimg.com/vi/U3O4rPlCveg/maxresdefaul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2780928"/>
            <a:ext cx="3744416" cy="2106234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Варианты конструирования тракторов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hotoshopim.net/useruploads/shablony/template_20200108_1250.jpg"/>
          <p:cNvPicPr>
            <a:picLocks noChangeAspect="1" noChangeArrowheads="1"/>
          </p:cNvPicPr>
          <p:nvPr/>
        </p:nvPicPr>
        <p:blipFill>
          <a:blip r:embed="rId2" cstate="print"/>
          <a:srcRect t="10025" b="99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ый прямоугольник 4"/>
          <p:cNvSpPr/>
          <p:nvPr/>
        </p:nvSpPr>
        <p:spPr>
          <a:xfrm rot="236964">
            <a:off x="4879620" y="981404"/>
            <a:ext cx="3960440" cy="49038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Здравствуй, пишет тебе дядя Фёдор. Я живу в деревне со своими друзьями. Скоро начнётся огородный сезон: надо будет пахать грядки, садить овощи. Раньше мы пахали трактором, но сейчас наш трактор Митя уехал в другую деревню. Как же нам без трактора? Что делать? Помоги нам, пожалуйста, сделать новый трактор для нас и наших соседей. Заранее благодарю твой дядя Фёдор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ru-RU" dirty="0" smtClean="0"/>
              <a:t> </a:t>
            </a:r>
            <a:endParaRPr lang="ru-RU" dirty="0" smtClean="0"/>
          </a:p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Поможем </a:t>
            </a:r>
            <a:r>
              <a:rPr lang="ru-RU" dirty="0" smtClean="0">
                <a:solidFill>
                  <a:schemeClr val="tx1"/>
                </a:solidFill>
              </a:rPr>
              <a:t>дяде Федору и его друзьям?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0lik.ru/uploads/posts/2009-10/1256904590_0lik.ru_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1115616" y="260648"/>
            <a:ext cx="4680520" cy="1656184"/>
          </a:xfrm>
          <a:prstGeom prst="wedgeRoundRectCallout">
            <a:avLst>
              <a:gd name="adj1" fmla="val 74344"/>
              <a:gd name="adj2" fmla="val 1390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Я расскажу о сельскохозяйственных машинах. </a:t>
            </a:r>
          </a:p>
          <a:p>
            <a:r>
              <a:rPr lang="ru-RU" dirty="0" smtClean="0"/>
              <a:t>Этих машин очень много. Одни машины применяются для вспашки земли. </a:t>
            </a:r>
            <a:endParaRPr lang="ru-RU" dirty="0"/>
          </a:p>
        </p:txBody>
      </p:sp>
      <p:pic>
        <p:nvPicPr>
          <p:cNvPr id="15364" name="Picture 4" descr="https://www.opengaz.ru/sites/www.opengaz.ru/files/img/agriculture.jpg"/>
          <p:cNvPicPr>
            <a:picLocks noChangeAspect="1" noChangeArrowheads="1"/>
          </p:cNvPicPr>
          <p:nvPr/>
        </p:nvPicPr>
        <p:blipFill>
          <a:blip r:embed="rId3" cstate="print"/>
          <a:srcRect l="12591" r="16901"/>
          <a:stretch>
            <a:fillRect/>
          </a:stretch>
        </p:blipFill>
        <p:spPr bwMode="auto">
          <a:xfrm>
            <a:off x="2627784" y="2348880"/>
            <a:ext cx="5556460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0lik.ru/uploads/posts/2009-10/1256904590_0lik.ru_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pic>
        <p:nvPicPr>
          <p:cNvPr id="16386" name="Picture 2" descr="https://kitairu.net/images/products/products_75409_80134aaf22d51e3b1137f4a3aed0f2f0.jpeg"/>
          <p:cNvPicPr>
            <a:picLocks noChangeAspect="1" noChangeArrowheads="1"/>
          </p:cNvPicPr>
          <p:nvPr/>
        </p:nvPicPr>
        <p:blipFill>
          <a:blip r:embed="rId3" cstate="print"/>
          <a:srcRect r="57243"/>
          <a:stretch>
            <a:fillRect/>
          </a:stretch>
        </p:blipFill>
        <p:spPr bwMode="auto">
          <a:xfrm>
            <a:off x="2555776" y="2348880"/>
            <a:ext cx="5616624" cy="4176464"/>
          </a:xfrm>
          <a:prstGeom prst="rect">
            <a:avLst/>
          </a:prstGeom>
          <a:noFill/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1115616" y="836712"/>
            <a:ext cx="4680520" cy="1152128"/>
          </a:xfrm>
          <a:prstGeom prst="wedgeRoundRectCallout">
            <a:avLst>
              <a:gd name="adj1" fmla="val -37464"/>
              <a:gd name="adj2" fmla="val 177217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Другие для посева свёклы, морковки, картофеля и так далее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0lik.ru/uploads/posts/2009-10/1256904590_0lik.ru_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1115616" y="836712"/>
            <a:ext cx="4680520" cy="1152128"/>
          </a:xfrm>
          <a:prstGeom prst="wedgeRoundRectCallout">
            <a:avLst>
              <a:gd name="adj1" fmla="val 77650"/>
              <a:gd name="adj2" fmla="val -26693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Есть машины, которые вносят удобрения, поливают урожай.</a:t>
            </a:r>
            <a:endParaRPr lang="ru-RU" dirty="0"/>
          </a:p>
        </p:txBody>
      </p:sp>
      <p:pic>
        <p:nvPicPr>
          <p:cNvPr id="17410" name="Picture 2" descr="https://im0-tub-ru.yandex.net/i?id=c70a0f9d0722c605896acf0b0bcad851-l&amp;n=13"/>
          <p:cNvPicPr>
            <a:picLocks noChangeAspect="1" noChangeArrowheads="1"/>
          </p:cNvPicPr>
          <p:nvPr/>
        </p:nvPicPr>
        <p:blipFill>
          <a:blip r:embed="rId3" cstate="print"/>
          <a:srcRect r="7951"/>
          <a:stretch>
            <a:fillRect/>
          </a:stretch>
        </p:blipFill>
        <p:spPr bwMode="auto">
          <a:xfrm>
            <a:off x="2627784" y="2348880"/>
            <a:ext cx="5565012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0lik.ru/uploads/posts/2009-10/1256904590_0lik.ru_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pic>
        <p:nvPicPr>
          <p:cNvPr id="18434" name="Picture 2" descr="https://www.informatoreagrario.it/wp-content/uploads/2019/04/raccolta-pomodo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276872"/>
            <a:ext cx="5688632" cy="4266474"/>
          </a:xfrm>
          <a:prstGeom prst="rect">
            <a:avLst/>
          </a:prstGeom>
          <a:noFill/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1115616" y="836712"/>
            <a:ext cx="4680520" cy="1152128"/>
          </a:xfrm>
          <a:prstGeom prst="wedgeRoundRectCallout">
            <a:avLst>
              <a:gd name="adj1" fmla="val -37464"/>
              <a:gd name="adj2" fmla="val 177217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 есть те, которые убирают урожай.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0lik.ru/uploads/posts/2009-10/1256904590_0lik.ru_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179512" y="188640"/>
            <a:ext cx="5616624" cy="1800200"/>
          </a:xfrm>
          <a:prstGeom prst="wedgeRoundRectCallout">
            <a:avLst>
              <a:gd name="adj1" fmla="val 77249"/>
              <a:gd name="adj2" fmla="val 2953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Давай рассмотрим трактор – из чего он состоит</a:t>
            </a:r>
            <a:r>
              <a:rPr lang="ru-RU" sz="1600" dirty="0" smtClean="0"/>
              <a:t>.</a:t>
            </a:r>
            <a:endParaRPr lang="ru-RU" sz="1600" dirty="0" smtClean="0"/>
          </a:p>
          <a:p>
            <a:r>
              <a:rPr lang="ru-RU" sz="1600" b="1" dirty="0" smtClean="0">
                <a:solidFill>
                  <a:srgbClr val="FF0000"/>
                </a:solidFill>
              </a:rPr>
              <a:t>Ответ ребёнка:</a:t>
            </a:r>
            <a:r>
              <a:rPr lang="ru-RU" sz="1600" dirty="0" smtClean="0">
                <a:solidFill>
                  <a:srgbClr val="FF0000"/>
                </a:solidFill>
              </a:rPr>
              <a:t> У трактора четыре колеса: два передних колеса маленькие, два задних - большие, есть кабина для тракториста, прицеп, навесное оборудование.</a:t>
            </a:r>
          </a:p>
          <a:p>
            <a:r>
              <a:rPr lang="ru-RU" sz="1600" b="1" dirty="0" smtClean="0"/>
              <a:t>В:</a:t>
            </a:r>
            <a:r>
              <a:rPr lang="ru-RU" sz="1600" dirty="0" smtClean="0"/>
              <a:t> Из чего, можно сконструировать трактор?</a:t>
            </a:r>
          </a:p>
          <a:p>
            <a:r>
              <a:rPr lang="ru-RU" sz="1600" dirty="0" smtClean="0"/>
              <a:t>.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Ответ ребёнка:</a:t>
            </a:r>
            <a:r>
              <a:rPr lang="ru-RU" sz="1600" dirty="0" smtClean="0">
                <a:solidFill>
                  <a:srgbClr val="FF0000"/>
                </a:solidFill>
              </a:rPr>
              <a:t> Из разного конструктора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19458" name="Picture 2" descr="https://mmedia.ozone.ru/multimedia/101466557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2780928"/>
            <a:ext cx="5630412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0lik.ru/uploads/posts/2009-10/1256904590_0lik.ru_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179512" y="188640"/>
            <a:ext cx="5616624" cy="1800200"/>
          </a:xfrm>
          <a:prstGeom prst="wedgeRoundRectCallout">
            <a:avLst>
              <a:gd name="adj1" fmla="val 77249"/>
              <a:gd name="adj2" fmla="val 2953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А мы сегодня будем конструировать из пустых спичечных коробков.</a:t>
            </a:r>
          </a:p>
          <a:p>
            <a:r>
              <a:rPr lang="ru-RU" sz="1600" dirty="0" smtClean="0"/>
              <a:t>Я </a:t>
            </a:r>
            <a:r>
              <a:rPr lang="ru-RU" sz="1600" dirty="0" smtClean="0"/>
              <a:t>тебе предлагаю сконструировать свой трактор: для вспашки земли, для посева, вносят удобрения, поливают урожай и уборки урожая. Возьми ту инструкцию трактора, какую хочешь сконструировать. Присаживайся за стол.</a:t>
            </a:r>
            <a:endParaRPr lang="ru-RU" sz="1600" dirty="0"/>
          </a:p>
        </p:txBody>
      </p:sp>
      <p:pic>
        <p:nvPicPr>
          <p:cNvPr id="20482" name="Picture 2" descr="https://cs8.pikabu.ru/video/2017/10/27/9/og_og_1509116541337697928.jpg"/>
          <p:cNvPicPr>
            <a:picLocks noChangeAspect="1" noChangeArrowheads="1"/>
          </p:cNvPicPr>
          <p:nvPr/>
        </p:nvPicPr>
        <p:blipFill>
          <a:blip r:embed="rId3" cstate="print"/>
          <a:srcRect l="17533" t="1907" r="15255" b="7005"/>
          <a:stretch>
            <a:fillRect/>
          </a:stretch>
        </p:blipFill>
        <p:spPr bwMode="auto">
          <a:xfrm>
            <a:off x="2555776" y="2348879"/>
            <a:ext cx="5616624" cy="4176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0lik.ru/uploads/posts/2009-10/1256904590_0lik.ru_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179512" y="1052736"/>
            <a:ext cx="5616624" cy="936104"/>
          </a:xfrm>
          <a:prstGeom prst="wedgeRoundRectCallout">
            <a:avLst>
              <a:gd name="adj1" fmla="val -24189"/>
              <a:gd name="adj2" fmla="val 8500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Чтобы твои пальчики хорошо работали – разомнём их.</a:t>
            </a:r>
            <a:endParaRPr lang="ru-RU" sz="1600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23728" y="2703984"/>
            <a:ext cx="5760640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9071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Физминутка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189071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18907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Едем, едем мы пахать.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18907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Вспашем огороды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18907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Нажимаем на педаль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18907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Смотрим пристально мы вдаль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18907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Вот вспахали – красота!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18907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Сеять мы сейчас начнём.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18907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А осенью урожай мы уберём.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18907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Вот какая красота!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18907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Трактористы хоть куда!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18907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396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Варианты конструирования тракторов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cas</dc:creator>
  <cp:lastModifiedBy>Кирикович</cp:lastModifiedBy>
  <cp:revision>7</cp:revision>
  <dcterms:created xsi:type="dcterms:W3CDTF">2020-04-30T03:39:06Z</dcterms:created>
  <dcterms:modified xsi:type="dcterms:W3CDTF">2020-04-30T04:42:17Z</dcterms:modified>
</cp:coreProperties>
</file>