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1" r:id="rId4"/>
    <p:sldId id="279" r:id="rId5"/>
    <p:sldId id="261" r:id="rId6"/>
    <p:sldId id="286" r:id="rId7"/>
    <p:sldId id="285" r:id="rId8"/>
    <p:sldId id="262" r:id="rId9"/>
    <p:sldId id="290" r:id="rId10"/>
    <p:sldId id="293" r:id="rId11"/>
    <p:sldId id="287" r:id="rId12"/>
    <p:sldId id="288" r:id="rId13"/>
    <p:sldId id="289" r:id="rId14"/>
    <p:sldId id="292" r:id="rId15"/>
    <p:sldId id="291" r:id="rId16"/>
    <p:sldId id="284" r:id="rId17"/>
    <p:sldId id="257" r:id="rId1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F"/>
    <a:srgbClr val="422C16"/>
    <a:srgbClr val="0C788E"/>
    <a:srgbClr val="025198"/>
    <a:srgbClr val="000099"/>
    <a:srgbClr val="1C1C1C"/>
    <a:srgbClr val="3366FF"/>
    <a:srgbClr val="2211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811" autoAdjust="0"/>
    <p:restoredTop sz="94652" autoAdjust="0"/>
  </p:normalViewPr>
  <p:slideViewPr>
    <p:cSldViewPr>
      <p:cViewPr>
        <p:scale>
          <a:sx n="75" d="100"/>
          <a:sy n="75" d="100"/>
        </p:scale>
        <p:origin x="-869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748D-0B04-4C78-9C87-F4126C705B36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63E2D-D132-42C7-BB6B-ADA628634FD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D6C7B-A34B-4086-B728-DC025A3FB3E3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B628-AE97-404A-962A-3544DD71AA84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4ED6-4BB0-4F43-BA2E-2F5242299723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2B7A-D4A3-4EBA-AD8C-7766F8FA5F4A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D3C2D-AB77-420C-B5F9-EC504C34A2C1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165B9-17C9-4E07-92F0-2D10F204ED36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3E389-6EEE-46D7-BA9A-F2B58F5DED3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551DE-1578-4FFA-9248-75E8D1AD40F1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15F14-D5AE-4E54-BB18-14F3B25A82B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1D2B81-D931-427D-8BF8-A35045407AF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428596" y="1714500"/>
            <a:ext cx="8715404" cy="64770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</a:rPr>
              <a:t/>
            </a:r>
            <a:br>
              <a:rPr lang="ru-RU" sz="4800" b="1" dirty="0" smtClean="0">
                <a:solidFill>
                  <a:schemeClr val="accent3"/>
                </a:solidFill>
              </a:rPr>
            </a:br>
            <a:r>
              <a:rPr lang="ru-RU" sz="4800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Викторина </a:t>
            </a:r>
            <a:br>
              <a:rPr lang="ru-RU" sz="4800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ru-RU" sz="4800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для самых смекалистых:</a:t>
            </a:r>
            <a:br>
              <a:rPr lang="ru-RU" sz="4800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ru-RU" sz="48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800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ru-RU" sz="4800" b="1" dirty="0" smtClean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«Кто такой мастер-токарь?»</a:t>
            </a:r>
            <a:r>
              <a:rPr lang="ru-RU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s-ES" altLang="ru-RU" sz="4800" b="1" dirty="0" smtClean="0">
              <a:solidFill>
                <a:srgbClr val="02519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0" y="642918"/>
            <a:ext cx="435771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Часть 3: 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Важные правила в цехе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Скажи «ДА» </a:t>
            </a:r>
            <a:b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или </a:t>
            </a:r>
            <a:b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«НЕТ»)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4038560" cy="403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Вопрос 7.: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Когда станки громко работают, мастер может надеть специальные наушники, чтобы защитить уши. Это правильно?</a:t>
            </a:r>
          </a:p>
          <a:p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 flipH="1">
            <a:off x="4572000" y="2428868"/>
            <a:ext cx="4143404" cy="2214578"/>
          </a:xfrm>
          <a:prstGeom prst="wedgeEllipseCallout">
            <a:avLst>
              <a:gd name="adj1" fmla="val -39015"/>
              <a:gd name="adj2" fmla="val 64722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ru-RU" sz="28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ru-RU" sz="2800" b="1" i="1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безопасности</a:t>
            </a:r>
            <a:endParaRPr lang="ru-RU" sz="2800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naushniki_protivoshumnye_somz_9_stalnoy_gepard_28_db_kod_60900_rosomz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000108"/>
            <a:ext cx="4500570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Вопрос 8.: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Металлическая стружка – это как мягкие конфетти, с ней можно играть?</a:t>
            </a:r>
          </a:p>
          <a:p>
            <a:endParaRPr lang="ru-RU" dirty="0"/>
          </a:p>
        </p:txBody>
      </p:sp>
      <p:pic>
        <p:nvPicPr>
          <p:cNvPr id="6" name="Рисунок 5" descr="7f673527-21f6-4b02-8667-631c54ab536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142984"/>
            <a:ext cx="4000528" cy="4000528"/>
          </a:xfrm>
          <a:prstGeom prst="rect">
            <a:avLst/>
          </a:prstGeom>
        </p:spPr>
      </p:pic>
      <p:pic>
        <p:nvPicPr>
          <p:cNvPr id="7" name="Рисунок 6" descr="e199161d-fe3e-45e6-91f6-660274be96b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142984"/>
            <a:ext cx="2143140" cy="2143140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5572132" y="3071810"/>
            <a:ext cx="3429002" cy="2000264"/>
          </a:xfrm>
          <a:prstGeom prst="wedgeEllipseCallout">
            <a:avLst>
              <a:gd name="adj1" fmla="val 39773"/>
              <a:gd name="adj2" fmla="val 625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Ответ: 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НЕТ! 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Она острая и горячая. Мастер всегда убирает её и носит спецодежду</a:t>
            </a:r>
            <a:r>
              <a:rPr lang="ru-RU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Вопрос 9.: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Самое главное правило мастера: «Делай быстрее, чтобы скорее закончить» или «Безопасность и точность — превыше всего»?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cf6bd050-d893-44b1-a40e-201ae51a87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2357430" cy="2357430"/>
          </a:xfrm>
          <a:prstGeom prst="rect">
            <a:avLst/>
          </a:prstGeom>
        </p:spPr>
      </p:pic>
      <p:pic>
        <p:nvPicPr>
          <p:cNvPr id="7" name="Рисунок 6" descr="60428211640333142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714488"/>
            <a:ext cx="3286148" cy="3286148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2285984" y="2571744"/>
            <a:ext cx="3786214" cy="2143140"/>
          </a:xfrm>
          <a:prstGeom prst="wedgeEllipseCallout">
            <a:avLst>
              <a:gd name="adj1" fmla="val 39773"/>
              <a:gd name="adj2" fmla="val 625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i="1" dirty="0" smtClean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Ответ: «Безопасность и точность — превыше всего»!</a:t>
            </a:r>
            <a:endParaRPr lang="ru-RU" sz="2000" dirty="0" smtClean="0">
              <a:solidFill>
                <a:schemeClr val="accent5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43438" y="785794"/>
            <a:ext cx="435771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Часть 4: 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Финальный творческий вопрос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4038560" cy="403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9001156" cy="4525963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Вопрос 10.: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Из чего мастер-токарь может сделать гладкую деталь для машинки, велосипеда или даже для настоящего космического корабля?</a:t>
            </a:r>
          </a:p>
          <a:p>
            <a:endParaRPr lang="ru-RU" dirty="0"/>
          </a:p>
        </p:txBody>
      </p:sp>
      <p:pic>
        <p:nvPicPr>
          <p:cNvPr id="5" name="Рисунок 4" descr="3aca759f3d9eefd99c640d8fe1591b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571612"/>
            <a:ext cx="3214710" cy="1806526"/>
          </a:xfrm>
          <a:prstGeom prst="rect">
            <a:avLst/>
          </a:prstGeom>
        </p:spPr>
      </p:pic>
      <p:pic>
        <p:nvPicPr>
          <p:cNvPr id="6" name="Рисунок 5" descr="O1CN010Y829f1FygmpacNpV_!!6000000000556-0-tbvide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25" r="14844"/>
          <a:stretch>
            <a:fillRect/>
          </a:stretch>
        </p:blipFill>
        <p:spPr>
          <a:xfrm>
            <a:off x="0" y="1785926"/>
            <a:ext cx="4429124" cy="3583086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5429256" y="3071810"/>
            <a:ext cx="3500440" cy="2000264"/>
          </a:xfrm>
          <a:prstGeom prst="wedgeEllipseCallout">
            <a:avLst>
              <a:gd name="adj1" fmla="val 39773"/>
              <a:gd name="adj2" fmla="val 625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грубого куска металла! Он как волшебник превращает его в нужную и полезную вещь</a:t>
            </a:r>
            <a:r>
              <a:rPr lang="ru-RU" sz="20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ru-RU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Стрелка углом 7"/>
          <p:cNvSpPr/>
          <p:nvPr/>
        </p:nvSpPr>
        <p:spPr>
          <a:xfrm rot="16200000" flipH="1">
            <a:off x="2321703" y="1535893"/>
            <a:ext cx="1214446" cy="1285884"/>
          </a:xfrm>
          <a:prstGeom prst="ben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57409" y="2214563"/>
            <a:ext cx="5757863" cy="1143000"/>
          </a:xfrm>
        </p:spPr>
        <p:txBody>
          <a:bodyPr/>
          <a:lstStyle/>
          <a:p>
            <a:pPr eaLnBrk="1" hangingPunct="1"/>
            <a:r>
              <a:rPr lang="ru-RU" sz="6600" b="1" dirty="0" smtClean="0">
                <a:solidFill>
                  <a:schemeClr val="accent3"/>
                </a:solidFill>
              </a:rPr>
              <a:t>МОЛОДЦЫ </a:t>
            </a:r>
            <a:r>
              <a:rPr lang="ru-RU" sz="6600" b="1" dirty="0" smtClean="0">
                <a:solidFill>
                  <a:schemeClr val="accent3"/>
                </a:solidFill>
              </a:rPr>
              <a:t>! </a:t>
            </a:r>
            <a:endParaRPr lang="ru-RU" sz="6600" b="1" dirty="0" smtClean="0">
              <a:solidFill>
                <a:schemeClr val="accent3"/>
              </a:solidFill>
            </a:endParaRPr>
          </a:p>
        </p:txBody>
      </p:sp>
      <p:pic>
        <p:nvPicPr>
          <p:cNvPr id="8" name="Рисунок 7" descr="JYR9h0ha56I2ZNr2FV7CT_xtcCQGYK2xGEB8jISX6VFMIIcizUUqB-dNKom-T-BWxFbxFwN6G7XCftr-QRipPRY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71414"/>
            <a:ext cx="3294243" cy="2500330"/>
          </a:xfrm>
          <a:prstGeom prst="ellipse">
            <a:avLst/>
          </a:prstGeom>
        </p:spPr>
      </p:pic>
      <p:pic>
        <p:nvPicPr>
          <p:cNvPr id="11" name="Рисунок 10" descr="cattouchret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0694" y="-285776"/>
            <a:ext cx="3524274" cy="2643206"/>
          </a:xfrm>
          <a:prstGeom prst="ellipse">
            <a:avLst/>
          </a:prstGeom>
        </p:spPr>
      </p:pic>
      <p:pic>
        <p:nvPicPr>
          <p:cNvPr id="15" name="Рисунок 14" descr="d0b0447e37c3708b8ed9686430f7ceddedd28b41_1024_426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3800" y="3071810"/>
            <a:ext cx="5330200" cy="2217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62" y="-71462"/>
            <a:ext cx="7510463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Все профессии важны</a:t>
            </a:r>
            <a:b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И, конечно, нам нужны</a:t>
            </a:r>
            <a:b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Врач, психолог и учитель,</a:t>
            </a:r>
            <a:b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Программист и тракторист,</a:t>
            </a:r>
            <a:b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Токарь, сварщик</a:t>
            </a:r>
            <a:b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фрезеровщик и конечно же  станочник…</a:t>
            </a:r>
            <a:b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Продолжать сейчас не буду,</a:t>
            </a:r>
            <a:b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Но скажу вам точно я:</a:t>
            </a:r>
            <a:b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Разные профессии!</a:t>
            </a:r>
            <a:b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Каждому – своя!</a:t>
            </a:r>
            <a:endParaRPr lang="ru-RU" altLang="ru-RU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295c499-1546-4dd7-8698-f6ba06389a5c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286016" cy="2286016"/>
          </a:xfrm>
          <a:prstGeom prst="rect">
            <a:avLst/>
          </a:prstGeom>
        </p:spPr>
      </p:pic>
      <p:pic>
        <p:nvPicPr>
          <p:cNvPr id="4" name="Рисунок 3" descr="b295c499-1546-4dd7-8698-f6ba06389a5c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7984" y="3214686"/>
            <a:ext cx="2286016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43438" y="928670"/>
            <a:ext cx="43577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Часть 1: 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Где работает наш мастер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?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Выбери правильный ответ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4038560" cy="403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52314" y="1500174"/>
            <a:ext cx="2500330" cy="2961995"/>
            <a:chOff x="252314" y="1500174"/>
            <a:chExt cx="2500330" cy="2961995"/>
          </a:xfrm>
        </p:grpSpPr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500034" y="4000504"/>
              <a:ext cx="21431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Times New Roman" pitchFamily="18" charset="0"/>
                  <a:ea typeface="Calibri" pitchFamily="34" charset="0"/>
                  <a:cs typeface="Arial" pitchFamily="34" charset="0"/>
                </a:rPr>
                <a:t>а) в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Times New Roman" pitchFamily="18" charset="0"/>
                  <a:ea typeface="Calibri" pitchFamily="34" charset="0"/>
                  <a:cs typeface="Arial" pitchFamily="34" charset="0"/>
                </a:rPr>
                <a:t> спальне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314" y="1500174"/>
              <a:ext cx="2500330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2" name="Группа 11"/>
          <p:cNvGrpSpPr/>
          <p:nvPr/>
        </p:nvGrpSpPr>
        <p:grpSpPr>
          <a:xfrm>
            <a:off x="3071802" y="1785926"/>
            <a:ext cx="2908547" cy="3319185"/>
            <a:chOff x="3071802" y="1785926"/>
            <a:chExt cx="2908547" cy="331918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43240" y="4643446"/>
              <a:ext cx="27935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б)</a:t>
              </a:r>
              <a:r>
                <a:rPr lang="ru-RU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i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2400" b="1" i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цехе на заводе </a:t>
              </a:r>
              <a:endParaRPr lang="ru-RU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t="10094" r="9150" b="5113"/>
            <a:stretch>
              <a:fillRect/>
            </a:stretch>
          </p:blipFill>
          <p:spPr bwMode="auto">
            <a:xfrm>
              <a:off x="3071802" y="1785926"/>
              <a:ext cx="2908547" cy="2714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81" name="AutoShape 9" descr="blob:https://web.telegram.org/dd305fd5-e3fe-44be-9e30-77b5035b88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3" name="AutoShape 11" descr="blob:https://web.telegram.org/dd305fd5-e3fe-44be-9e30-77b5035b88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286512" y="1500174"/>
            <a:ext cx="2680138" cy="2961995"/>
            <a:chOff x="6215074" y="1500174"/>
            <a:chExt cx="2680138" cy="296199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350415" y="4000504"/>
              <a:ext cx="23494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в) </a:t>
              </a:r>
              <a:r>
                <a:rPr lang="ru-RU" sz="2400" b="1" dirty="0" err="1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2400" b="1" dirty="0" smtClean="0">
                  <a:solidFill>
                    <a:schemeClr val="accent3"/>
                  </a:solidFill>
                  <a:latin typeface="Times New Roman" pitchFamily="18" charset="0"/>
                  <a:cs typeface="Times New Roman" pitchFamily="18" charset="0"/>
                </a:rPr>
                <a:t> аквариуме </a:t>
              </a:r>
              <a:endParaRPr lang="ru-RU" sz="2400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Рисунок 12" descr="dd305fd5-e3fe-44be-9e30-77b5035b8816.jpeg"/>
            <p:cNvPicPr>
              <a:picLocks noChangeAspect="1"/>
            </p:cNvPicPr>
            <p:nvPr/>
          </p:nvPicPr>
          <p:blipFill>
            <a:blip r:embed="rId4" cstate="print"/>
            <a:srcRect t="5208" b="4166"/>
            <a:stretch>
              <a:fillRect/>
            </a:stretch>
          </p:blipFill>
          <p:spPr>
            <a:xfrm>
              <a:off x="6215074" y="1500174"/>
              <a:ext cx="2680138" cy="2428892"/>
            </a:xfrm>
            <a:prstGeom prst="rect">
              <a:avLst/>
            </a:prstGeom>
          </p:spPr>
        </p:pic>
      </p:grp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285728"/>
            <a:ext cx="927093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 1.: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Где стоит рабочий станок нашего мастера?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572531" cy="114300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Вопрос 2: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Работает ли наш мастер один, как отшельник?</a:t>
            </a:r>
            <a:endParaRPr lang="ru-RU" sz="2800" b="1" i="1" dirty="0" smtClean="0">
              <a:solidFill>
                <a:srgbClr val="FFE69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85720" y="3357562"/>
            <a:ext cx="2143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а) Да,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всегда один.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572264" y="3286124"/>
            <a:ext cx="24288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в) Он работает с попугаем.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14480" y="1285860"/>
            <a:ext cx="5636928" cy="3994034"/>
            <a:chOff x="1714480" y="1285860"/>
            <a:chExt cx="5636928" cy="3994034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1714480" y="4572008"/>
              <a:ext cx="563692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Calibri" pitchFamily="34" charset="0"/>
                  <a:cs typeface="Arial" pitchFamily="34" charset="0"/>
                </a:rPr>
                <a:t>б) Нет, вокруг него другие мастера, инженеры. 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Calibri" pitchFamily="34" charset="0"/>
                  <a:cs typeface="Arial" pitchFamily="34" charset="0"/>
                </a:rPr>
                <a:t>         Работа дружная, коллективная!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Рисунок 7" descr="546528272283094607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6050" y="1285860"/>
              <a:ext cx="3286148" cy="3286148"/>
            </a:xfrm>
            <a:prstGeom prst="rect">
              <a:avLst/>
            </a:prstGeom>
          </p:spPr>
        </p:pic>
      </p:grpSp>
      <p:pic>
        <p:nvPicPr>
          <p:cNvPr id="9" name="Рисунок 8" descr="5465195947311697628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71546"/>
            <a:ext cx="2214578" cy="2214578"/>
          </a:xfrm>
          <a:prstGeom prst="rect">
            <a:avLst/>
          </a:prstGeom>
        </p:spPr>
      </p:pic>
      <p:pic>
        <p:nvPicPr>
          <p:cNvPr id="10" name="Рисунок 9" descr="5465195947311697629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785818"/>
            <a:ext cx="2500306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3" grpId="0"/>
      <p:bldP spid="71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Вопрос 3:</a:t>
            </a:r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Что является «личным замком» или «космическим кораблем» токаря?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 smtClean="0">
              <a:solidFill>
                <a:srgbClr val="FFE69F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143108" y="1214422"/>
            <a:ext cx="4786346" cy="3902831"/>
            <a:chOff x="2000232" y="1285860"/>
            <a:chExt cx="4786346" cy="3902831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000232" y="4357694"/>
              <a:ext cx="478634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Calibri" pitchFamily="34" charset="0"/>
                  <a:cs typeface="Arial" pitchFamily="34" charset="0"/>
                </a:rPr>
                <a:t>б) </a:t>
              </a:r>
              <a:r>
                <a:rPr kumimoji="0" lang="ru-RU" sz="2400" b="1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Calibri" pitchFamily="34" charset="0"/>
                  <a:cs typeface="Arial" pitchFamily="34" charset="0"/>
                </a:rPr>
                <a:t>Станок </a:t>
              </a:r>
              <a:r>
                <a:rPr kumimoji="0" lang="ru-RU" sz="2400" b="1" i="1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Times New Roman" pitchFamily="18" charset="0"/>
                  <a:ea typeface="Calibri" pitchFamily="34" charset="0"/>
                  <a:cs typeface="Arial" pitchFamily="34" charset="0"/>
                </a:rPr>
                <a:t>с верстаком и инструментами.</a:t>
              </a:r>
              <a:endPara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Рисунок 9" descr="1e4b2928-9c06-471a-8bd2-566840f2670c.jpeg"/>
            <p:cNvPicPr>
              <a:picLocks noChangeAspect="1"/>
            </p:cNvPicPr>
            <p:nvPr/>
          </p:nvPicPr>
          <p:blipFill>
            <a:blip r:embed="rId2" cstate="print"/>
            <a:srcRect l="18750" t="24999"/>
            <a:stretch>
              <a:fillRect/>
            </a:stretch>
          </p:blipFill>
          <p:spPr>
            <a:xfrm>
              <a:off x="2714612" y="1285860"/>
              <a:ext cx="3250379" cy="3000348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0" y="1571612"/>
            <a:ext cx="3214710" cy="2604805"/>
            <a:chOff x="0" y="1571612"/>
            <a:chExt cx="3214710" cy="260480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0" y="3714752"/>
              <a:ext cx="32147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400" b="1" dirty="0">
                  <a:solidFill>
                    <a:schemeClr val="accent3"/>
                  </a:solidFill>
                  <a:latin typeface="Times New Roman" pitchFamily="18" charset="0"/>
                  <a:ea typeface="Calibri" pitchFamily="34" charset="0"/>
                  <a:cs typeface="Arial" pitchFamily="34" charset="0"/>
                </a:rPr>
                <a:t>а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Times New Roman" pitchFamily="18" charset="0"/>
                  <a:ea typeface="Calibri" pitchFamily="34" charset="0"/>
                  <a:cs typeface="Arial" pitchFamily="34" charset="0"/>
                </a:rPr>
                <a:t>) Стул и стол.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Рисунок 10" descr="orig.jpe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4282" y="1571612"/>
              <a:ext cx="2278170" cy="1928802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286512" y="1000108"/>
            <a:ext cx="3214710" cy="2890557"/>
            <a:chOff x="6286512" y="1000108"/>
            <a:chExt cx="3214710" cy="2890557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286512" y="3429000"/>
              <a:ext cx="321471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accent3"/>
                  </a:solidFill>
                  <a:effectLst/>
                  <a:latin typeface="Times New Roman" pitchFamily="18" charset="0"/>
                  <a:ea typeface="Calibri" pitchFamily="34" charset="0"/>
                  <a:cs typeface="Arial" pitchFamily="34" charset="0"/>
                </a:rPr>
                <a:t>в) Шкаф с одеждой.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Рисунок 11" descr="clothes-in-the-wardrobe-free-vector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43702" y="1000108"/>
              <a:ext cx="2143140" cy="24379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43438" y="1285860"/>
            <a:ext cx="435771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Часть 2: 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Сложные задания для мастера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Arial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Отгадай-ка!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4038560" cy="403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Вопрос-загадка 4.</a:t>
            </a:r>
            <a:r>
              <a:rPr lang="ru-RU" sz="2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Металл горит в его руках, </a:t>
            </a:r>
            <a:b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весь день стоит он на ногах... 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Что токарю нужно иметь очень крепким? </a:t>
            </a:r>
          </a:p>
        </p:txBody>
      </p:sp>
      <p:pic>
        <p:nvPicPr>
          <p:cNvPr id="6" name="Рисунок 5" descr="JYR9h0ha56I2ZNr2FV7CT_xtcCQGYK2xGEB8jISX6VFMIIcizUUqB-dNKom-T-BWxFbxFwN6G7XCftr-QRipPRYx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5720" y="1357298"/>
            <a:ext cx="4286280" cy="4286280"/>
          </a:xfrm>
          <a:prstGeom prst="ellipse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786314" y="2500306"/>
            <a:ext cx="4286280" cy="2286016"/>
            <a:chOff x="928662" y="1714488"/>
            <a:chExt cx="4286280" cy="2286016"/>
          </a:xfrm>
        </p:grpSpPr>
        <p:sp>
          <p:nvSpPr>
            <p:cNvPr id="9" name="Овальная выноска 8"/>
            <p:cNvSpPr/>
            <p:nvPr/>
          </p:nvSpPr>
          <p:spPr>
            <a:xfrm>
              <a:off x="928662" y="1714488"/>
              <a:ext cx="4286280" cy="2286016"/>
            </a:xfrm>
            <a:prstGeom prst="wedgeEllipseCallout">
              <a:avLst>
                <a:gd name="adj1" fmla="val 39773"/>
                <a:gd name="adj2" fmla="val 6250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285852" y="2143116"/>
              <a:ext cx="364333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Ответ: </a:t>
              </a:r>
            </a:p>
            <a:p>
              <a:pPr algn="ctr"/>
              <a:endParaRPr lang="ru-RU" b="1" i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i="1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Крепкие </a:t>
              </a:r>
              <a:r>
                <a:rPr lang="ru-RU" b="1" i="1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ноги </a:t>
              </a:r>
              <a:r>
                <a:rPr lang="ru-RU" b="1" i="1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и здоровье! </a:t>
              </a:r>
            </a:p>
            <a:p>
              <a:pPr algn="ctr"/>
              <a:endParaRPr lang="ru-RU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i="1" dirty="0" smtClean="0">
                  <a:solidFill>
                    <a:schemeClr val="accent5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(Физическая выносливость)</a:t>
              </a:r>
              <a:endParaRPr lang="ru-RU" dirty="0">
                <a:solidFill>
                  <a:schemeClr val="accent5">
                    <a:lumMod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11430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Вопрос с действием 5.: </a:t>
            </a:r>
            <a:r>
              <a:rPr lang="ru-RU" sz="2800" b="1" i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Представьте, что вам нужно поднять и аккуратно поставить на стол большую тяжелую книгу (или вазу). Как нужно это сделать, чтобы не уронить и не пораниться? 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643438" y="2500306"/>
            <a:ext cx="4286280" cy="2286016"/>
            <a:chOff x="4643438" y="2500306"/>
            <a:chExt cx="4286280" cy="2286016"/>
          </a:xfrm>
        </p:grpSpPr>
        <p:sp>
          <p:nvSpPr>
            <p:cNvPr id="6" name="Овальная выноска 5"/>
            <p:cNvSpPr/>
            <p:nvPr/>
          </p:nvSpPr>
          <p:spPr>
            <a:xfrm>
              <a:off x="4643438" y="2500306"/>
              <a:ext cx="4286280" cy="2286016"/>
            </a:xfrm>
            <a:prstGeom prst="wedgeEllipseCallout">
              <a:avLst>
                <a:gd name="adj1" fmla="val 39773"/>
                <a:gd name="adj2" fmla="val 6250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4786314" y="2786058"/>
              <a:ext cx="4071966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Arial" pitchFamily="34" charset="0"/>
                </a:rPr>
                <a:t>Ответ: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Arial" pitchFamily="34" charset="0"/>
                </a:rPr>
                <a:t>Осторожно, с прямой спинкой!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ru-RU" sz="2000" b="1" i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ea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Arial" pitchFamily="34" charset="0"/>
                </a:rPr>
                <a:t> Так и мастер поднимает тяжелые заготовки.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Рисунок 7" descr="6045169128164756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3286148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Вопрос-игра «Найди отличия» 6.:</a:t>
            </a:r>
            <a:r>
              <a:rPr lang="ru-RU" sz="28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b8baf9c-ec98-44e9-8490-59f1c2d82ce8.jpeg"/>
          <p:cNvPicPr>
            <a:picLocks noChangeAspect="1"/>
          </p:cNvPicPr>
          <p:nvPr/>
        </p:nvPicPr>
        <p:blipFill>
          <a:blip r:embed="rId2"/>
          <a:srcRect b="52539"/>
          <a:stretch>
            <a:fillRect/>
          </a:stretch>
        </p:blipFill>
        <p:spPr>
          <a:xfrm>
            <a:off x="3000364" y="857232"/>
            <a:ext cx="2992430" cy="1420245"/>
          </a:xfrm>
          <a:prstGeom prst="rect">
            <a:avLst/>
          </a:prstGeom>
        </p:spPr>
      </p:pic>
      <p:pic>
        <p:nvPicPr>
          <p:cNvPr id="5" name="Рисунок 4" descr="0b8baf9c-ec98-44e9-8490-59f1c2d82ce8.jpeg"/>
          <p:cNvPicPr>
            <a:picLocks noChangeAspect="1"/>
          </p:cNvPicPr>
          <p:nvPr/>
        </p:nvPicPr>
        <p:blipFill>
          <a:blip r:embed="rId2"/>
          <a:srcRect l="49219" t="42188" b="17382"/>
          <a:stretch>
            <a:fillRect/>
          </a:stretch>
        </p:blipFill>
        <p:spPr>
          <a:xfrm>
            <a:off x="6429388" y="2357430"/>
            <a:ext cx="2571768" cy="2283807"/>
          </a:xfrm>
          <a:prstGeom prst="rect">
            <a:avLst/>
          </a:prstGeom>
        </p:spPr>
      </p:pic>
      <p:pic>
        <p:nvPicPr>
          <p:cNvPr id="6" name="Рисунок 5" descr="0b8baf9c-ec98-44e9-8490-59f1c2d82ce8.jpeg"/>
          <p:cNvPicPr>
            <a:picLocks noChangeAspect="1"/>
          </p:cNvPicPr>
          <p:nvPr/>
        </p:nvPicPr>
        <p:blipFill>
          <a:blip r:embed="rId2"/>
          <a:srcRect l="5273" t="42188" r="49023" b="17382"/>
          <a:stretch>
            <a:fillRect/>
          </a:stretch>
        </p:blipFill>
        <p:spPr>
          <a:xfrm>
            <a:off x="142844" y="2373916"/>
            <a:ext cx="2500330" cy="221183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714612" y="2571744"/>
            <a:ext cx="3500440" cy="1857388"/>
            <a:chOff x="2714612" y="2571744"/>
            <a:chExt cx="3500440" cy="1857388"/>
          </a:xfrm>
        </p:grpSpPr>
        <p:sp>
          <p:nvSpPr>
            <p:cNvPr id="7" name="Овальная выноска 6"/>
            <p:cNvSpPr/>
            <p:nvPr/>
          </p:nvSpPr>
          <p:spPr>
            <a:xfrm flipH="1">
              <a:off x="2714612" y="2571744"/>
              <a:ext cx="3500440" cy="1857388"/>
            </a:xfrm>
            <a:prstGeom prst="wedgeEllipseCallout">
              <a:avLst>
                <a:gd name="adj1" fmla="val 39773"/>
                <a:gd name="adj2" fmla="val 6250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>
                <a:solidFill>
                  <a:schemeClr val="tx1"/>
                </a:solidFill>
              </a:endParaRPr>
            </a:p>
          </p:txBody>
        </p:sp>
        <p:sp>
          <p:nvSpPr>
            <p:cNvPr id="52225" name="Rectangle 1"/>
            <p:cNvSpPr>
              <a:spLocks noChangeArrowheads="1"/>
            </p:cNvSpPr>
            <p:nvPr/>
          </p:nvSpPr>
          <p:spPr bwMode="auto">
            <a:xfrm>
              <a:off x="2928926" y="2643182"/>
              <a:ext cx="3143272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Arial" pitchFamily="34" charset="0"/>
                </a:rPr>
                <a:t>Ответ: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Arial" pitchFamily="34" charset="0"/>
                </a:rPr>
                <a:t>Потому что нужно быть очень ВНИМАТЕЛЬНЫМ и делать ВСЁ ТОЧНО!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accent5">
                      <a:lumMod val="25000"/>
                    </a:schemeClr>
                  </a:solidFill>
                  <a:effectLst/>
                  <a:latin typeface="Times New Roman" pitchFamily="18" charset="0"/>
                  <a:ea typeface="Calibri" pitchFamily="34" charset="0"/>
                  <a:cs typeface="Arial" pitchFamily="34" charset="0"/>
                </a:rPr>
                <a:t>Иначе деталь испортится.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-142908" y="4786322"/>
            <a:ext cx="3143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Качественная деталь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143636" y="4786322"/>
            <a:ext cx="3143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Деталь с браком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5069</TotalTime>
  <Words>216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Diseño predeterminado</vt:lpstr>
      <vt:lpstr>   Викторина  для самых смекалистых:  «Кто такой мастер-токарь?» </vt:lpstr>
      <vt:lpstr>Часть 1:  Где работает наш мастер?   (Выбери правильный ответ)</vt:lpstr>
      <vt:lpstr>Слайд 3</vt:lpstr>
      <vt:lpstr> Вопрос 2: Работает ли наш мастер один, как отшельник?</vt:lpstr>
      <vt:lpstr>Вопрос 3: Что является «личным замком» или «космическим кораблем» токаря? </vt:lpstr>
      <vt:lpstr>Часть 2:  Сложные задания для мастера  (Отгадай-ка!) </vt:lpstr>
      <vt:lpstr>Вопрос-загадка 4.:  Металл горит в его руках,  весь день стоит он на ногах...  Что токарю нужно иметь очень крепким? </vt:lpstr>
      <vt:lpstr>Вопрос с действием 5.: Представьте, что вам нужно поднять и аккуратно поставить на стол большую тяжелую книгу (или вазу). Как нужно это сделать, чтобы не уронить и не пораниться? </vt:lpstr>
      <vt:lpstr>Вопрос-игра «Найди отличия» 6.: </vt:lpstr>
      <vt:lpstr>Часть 3:  Важные правила в цехе  (Скажи «ДА»  или  «НЕТ») </vt:lpstr>
      <vt:lpstr>Слайд 11</vt:lpstr>
      <vt:lpstr>Слайд 12</vt:lpstr>
      <vt:lpstr>Слайд 13</vt:lpstr>
      <vt:lpstr>Часть 4:   Финальный творческий вопрос  </vt:lpstr>
      <vt:lpstr>Слайд 15</vt:lpstr>
      <vt:lpstr>МОЛОДЦЫ ! </vt:lpstr>
      <vt:lpstr>Слайд 17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Елена Петровна Аспидова</dc:creator>
  <cp:lastModifiedBy>Елена Аспидова</cp:lastModifiedBy>
  <cp:revision>584</cp:revision>
  <dcterms:created xsi:type="dcterms:W3CDTF">2010-05-23T14:28:12Z</dcterms:created>
  <dcterms:modified xsi:type="dcterms:W3CDTF">2026-01-30T08:45:44Z</dcterms:modified>
</cp:coreProperties>
</file>