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196752"/>
            <a:ext cx="6120680" cy="237626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Comic Sans MS" pitchFamily="66" charset="0"/>
              </a:rPr>
              <a:t/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/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Познавательно-исследовательская </a:t>
            </a:r>
            <a:r>
              <a:rPr lang="ru-RU" sz="2400" b="1" dirty="0" smtClean="0">
                <a:latin typeface="Comic Sans MS" pitchFamily="66" charset="0"/>
              </a:rPr>
              <a:t>деятельность</a:t>
            </a: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(экспериментирование</a:t>
            </a:r>
            <a:r>
              <a:rPr lang="ru-RU" sz="2400" b="1" dirty="0" smtClean="0">
                <a:latin typeface="Comic Sans MS" pitchFamily="66" charset="0"/>
              </a:rPr>
              <a:t>)</a:t>
            </a:r>
            <a:r>
              <a:rPr lang="ru-RU" sz="2000" b="1" i="1" dirty="0" smtClean="0"/>
              <a:t> 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3100" b="1" i="1" dirty="0" smtClean="0"/>
              <a:t>Тема</a:t>
            </a:r>
            <a:r>
              <a:rPr lang="ru-RU" sz="3100" b="1" i="1" dirty="0" smtClean="0"/>
              <a:t>: «Прогулка к морю»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otodes.ru/upload/img13421842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252536" y="404664"/>
            <a:ext cx="4261879" cy="4320480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>
            <a:off x="4283968" y="188640"/>
            <a:ext cx="3024336" cy="2016224"/>
          </a:xfrm>
          <a:prstGeom prst="wedgeEllipseCallout">
            <a:avLst>
              <a:gd name="adj1" fmla="val -94120"/>
              <a:gd name="adj2" fmla="val 2577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Посмотри как красиво. Если море спокойное – такое состояние называют </a:t>
            </a:r>
            <a:r>
              <a:rPr lang="ru-RU" dirty="0" smtClean="0"/>
              <a:t>-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штиль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630946/c6672114-648a-4558-a6d0-b5f814dc6b96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5061" cy="6858000"/>
          </a:xfrm>
          <a:prstGeom prst="rect">
            <a:avLst/>
          </a:prstGeom>
          <a:noFill/>
        </p:spPr>
      </p:pic>
      <p:pic>
        <p:nvPicPr>
          <p:cNvPr id="3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88640"/>
            <a:ext cx="4261879" cy="4320480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>
            <a:off x="395536" y="620688"/>
            <a:ext cx="3744416" cy="2232248"/>
          </a:xfrm>
          <a:prstGeom prst="wedgeEllipseCallout">
            <a:avLst>
              <a:gd name="adj1" fmla="val 106149"/>
              <a:gd name="adj2" fmla="val 4793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Если ветер поднимает волны, то это шторм. И цвет воды в море меняется от состояния погоды и времени суток.</a:t>
            </a:r>
          </a:p>
          <a:p>
            <a:r>
              <a:rPr lang="ru-RU" dirty="0" smtClean="0"/>
              <a:t> 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avatars.mds.yandex.net/get-pdb/1603518/72973229-31ad-416c-aec1-90257518b06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475656" y="1096128"/>
            <a:ext cx="7344816" cy="5571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11325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Есть у моря свои законы.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1711325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Есть у моря свои повадки…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1711325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Море может быть то зелёным,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1711325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 белым гребнем на резкой складке,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1711325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То без гребня свинцово-сизым,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1711325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С мелкой рябью волны гусиной,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1711325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То задумчивым, светло- синим,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1711325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Просто светлым и просто синим,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1711325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Чуть колышимым лёгким бризом!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1711325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                                     (Г.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Поженян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otodes.ru/upload/img13421842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1916832"/>
            <a:ext cx="4261879" cy="432048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95536" y="260648"/>
            <a:ext cx="8424936" cy="165618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Но </a:t>
            </a:r>
            <a:r>
              <a:rPr lang="ru-RU" dirty="0" smtClean="0"/>
              <a:t>есть такое море на земле, где соли на столько много, что она оседает кристаллами на камнях. Это море называется Мертвым.</a:t>
            </a:r>
          </a:p>
          <a:p>
            <a:r>
              <a:rPr lang="ru-RU" dirty="0" smtClean="0"/>
              <a:t>И расположено оно между Израилем и Палестиной. Ни рыбы, ни водоросли там жить не могут. Потому, что соли там, в 10 раз больше, чем в океане.</a:t>
            </a:r>
          </a:p>
          <a:p>
            <a:r>
              <a:rPr lang="ru-RU" dirty="0" smtClean="0"/>
              <a:t>Мы </a:t>
            </a:r>
            <a:r>
              <a:rPr lang="ru-RU" dirty="0" smtClean="0"/>
              <a:t>говорим, что море соленое, а соли в нем не видим. Почему</a:t>
            </a:r>
            <a:r>
              <a:rPr lang="ru-RU" dirty="0" smtClean="0"/>
              <a:t>?</a:t>
            </a:r>
            <a:r>
              <a:rPr lang="ru-RU" dirty="0" smtClean="0">
                <a:solidFill>
                  <a:srgbClr val="FF0000"/>
                </a:solidFill>
              </a:rPr>
              <a:t> (ответы </a:t>
            </a:r>
            <a:r>
              <a:rPr lang="ru-RU" dirty="0" smtClean="0">
                <a:solidFill>
                  <a:srgbClr val="FF0000"/>
                </a:solidFill>
              </a:rPr>
              <a:t>ребёнка)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4008" y="2348880"/>
            <a:ext cx="3960440" cy="237626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Да </a:t>
            </a:r>
            <a:r>
              <a:rPr lang="ru-RU" dirty="0" smtClean="0"/>
              <a:t>вода является растворителем. Она растворяет минералы на невидимые частицы. Давай перейдем с берега моря в лабораторию и станем исследователями. Сейчас мы проведем опыт.</a:t>
            </a:r>
          </a:p>
          <a:p>
            <a:r>
              <a:rPr lang="ru-RU" dirty="0" smtClean="0"/>
              <a:t> 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krot.info/uploads/posts/2020-01/1579216680_25-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70C0"/>
                </a:solidFill>
                <a:latin typeface="Comic Sans MS" pitchFamily="66" charset="0"/>
              </a:rPr>
              <a:t>Опыт №1 – растворимость соли в воде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052736"/>
            <a:ext cx="8712968" cy="18002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 smtClean="0"/>
              <a:t>тебя на столе стаканы с водой. Вода прозрачная, чистая. Ложкой попробуй, какая сейчас вода на вкус. Понюхай, есть ли запах? Такая вода без вкуса и запаха называется пресной. А теперь положи немного соли в стакан. Давай помешаем ложкой. Что произошло с солью? Она растворилась. Попробуй теперь воду на вкус. Какая она? (соленая) так почему мы не видим соль в море? 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Ребёнок </a:t>
            </a:r>
            <a:r>
              <a:rPr lang="ru-RU" dirty="0" smtClean="0">
                <a:solidFill>
                  <a:srgbClr val="FF0000"/>
                </a:solidFill>
              </a:rPr>
              <a:t>делает вывод самостоятельно.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3501008"/>
            <a:ext cx="3384376" cy="216024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А </a:t>
            </a:r>
            <a:r>
              <a:rPr lang="ru-RU" dirty="0" smtClean="0"/>
              <a:t>ты знаешь, что научиться плавать легче в соленой воде, потому, что плотность соленой воды больше и она держит тело, не дает ему тонуть. Сейчас мы проведём эксперимент.</a:t>
            </a:r>
          </a:p>
          <a:p>
            <a:pPr algn="ctr"/>
            <a:endParaRPr lang="ru-RU" dirty="0"/>
          </a:p>
        </p:txBody>
      </p:sp>
      <p:pic>
        <p:nvPicPr>
          <p:cNvPr id="25605" name="Picture 5" descr="https://i2.wp.com/web-mama.ru/upload/user/84/uploaded/a7e3188cbee7dd709396b3b679fce88d_236682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140968"/>
            <a:ext cx="3024336" cy="3434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krot.info/uploads/posts/2020-01/1579216680_25-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6131024" cy="85010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Опыт с яйцом №2.</a:t>
            </a:r>
            <a:r>
              <a:rPr lang="ru-RU" sz="28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2800" dirty="0" smtClean="0">
                <a:solidFill>
                  <a:srgbClr val="0070C0"/>
                </a:solidFill>
                <a:latin typeface="Comic Sans MS" pitchFamily="66" charset="0"/>
              </a:rPr>
            </a:br>
            <a:endParaRPr lang="ru-RU" sz="2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908720"/>
            <a:ext cx="8712968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/>
              <a:t>двух стаканах налита вода. В первый стакан насыпаем соль, и размешиваем. Теперь в оба стакана кладем по яйцу. </a:t>
            </a:r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Результат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в соленой воде яйца плавают. В пресной яйцо лежит на дне. Какой мы сделаем вывод? </a:t>
            </a:r>
            <a:r>
              <a:rPr lang="ru-RU" dirty="0" smtClean="0">
                <a:solidFill>
                  <a:srgbClr val="FF0000"/>
                </a:solidFill>
              </a:rPr>
              <a:t>(ответы ребёнка)</a:t>
            </a:r>
          </a:p>
          <a:p>
            <a:pPr algn="ctr"/>
            <a:endParaRPr lang="ru-RU" dirty="0"/>
          </a:p>
        </p:txBody>
      </p:sp>
      <p:pic>
        <p:nvPicPr>
          <p:cNvPr id="27650" name="Picture 2" descr="https://ds05.infourok.ru/uploads/ex/0e8c/000467d3-394a818a/img9.jpg"/>
          <p:cNvPicPr>
            <a:picLocks noChangeAspect="1" noChangeArrowheads="1"/>
          </p:cNvPicPr>
          <p:nvPr/>
        </p:nvPicPr>
        <p:blipFill>
          <a:blip r:embed="rId3" cstate="print"/>
          <a:srcRect t="13415"/>
          <a:stretch>
            <a:fillRect/>
          </a:stretch>
        </p:blipFill>
        <p:spPr bwMode="auto">
          <a:xfrm>
            <a:off x="1619672" y="2348880"/>
            <a:ext cx="5400600" cy="350709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6021288"/>
            <a:ext cx="7992888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/>
              <a:t>Мы с тобой много работали, теперь пора отдохнуть. Пойдем на берег моря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otodes.ru/upload/img13421842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2537520"/>
            <a:ext cx="4261879" cy="432048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95536" y="260648"/>
            <a:ext cx="4392488" cy="216024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pPr algn="ctr"/>
            <a:r>
              <a:rPr lang="ru-RU" b="1" dirty="0" err="1" smtClean="0"/>
              <a:t>Физкульминутка</a:t>
            </a:r>
            <a:endParaRPr lang="ru-RU" b="1" dirty="0" smtClean="0"/>
          </a:p>
          <a:p>
            <a:r>
              <a:rPr lang="ru-RU" b="1" dirty="0" smtClean="0">
                <a:solidFill>
                  <a:srgbClr val="0070C0"/>
                </a:solidFill>
              </a:rPr>
              <a:t>Море</a:t>
            </a:r>
            <a:r>
              <a:rPr lang="ru-RU" b="1" dirty="0" smtClean="0">
                <a:solidFill>
                  <a:srgbClr val="0070C0"/>
                </a:solidFill>
              </a:rPr>
              <a:t>, </a:t>
            </a:r>
            <a:r>
              <a:rPr lang="ru-RU" b="1" dirty="0" smtClean="0">
                <a:solidFill>
                  <a:srgbClr val="0070C0"/>
                </a:solidFill>
              </a:rPr>
              <a:t>чайки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/>
              <a:t>Над волнами чайки кружат,</a:t>
            </a:r>
            <a:br>
              <a:rPr lang="ru-RU" dirty="0" smtClean="0"/>
            </a:br>
            <a:r>
              <a:rPr lang="ru-RU" dirty="0" smtClean="0"/>
              <a:t>Полетим за ними дружно.</a:t>
            </a:r>
            <a:br>
              <a:rPr lang="ru-RU" dirty="0" smtClean="0"/>
            </a:br>
            <a:r>
              <a:rPr lang="ru-RU" dirty="0" smtClean="0"/>
              <a:t>Брызги пены, шум прибоя,</a:t>
            </a:r>
            <a:br>
              <a:rPr lang="ru-RU" dirty="0" smtClean="0"/>
            </a:br>
            <a:r>
              <a:rPr lang="ru-RU" dirty="0" smtClean="0"/>
              <a:t>А над морем — мы с тобою! 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Дети машут руками, словно крыльями.)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44008" y="2348880"/>
            <a:ext cx="4248472" cy="237626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0070C0"/>
                </a:solidFill>
              </a:rPr>
              <a:t>Море, дельфины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Мы теперь плывём по морю</a:t>
            </a:r>
            <a:br>
              <a:rPr lang="ru-RU" dirty="0" smtClean="0"/>
            </a:br>
            <a:r>
              <a:rPr lang="ru-RU" dirty="0" smtClean="0"/>
              <a:t>И резвимся на просторе.</a:t>
            </a:r>
            <a:br>
              <a:rPr lang="ru-RU" dirty="0" smtClean="0"/>
            </a:br>
            <a:r>
              <a:rPr lang="ru-RU" dirty="0" smtClean="0"/>
              <a:t>Веселее загребай</a:t>
            </a:r>
            <a:br>
              <a:rPr lang="ru-RU" dirty="0" smtClean="0"/>
            </a:br>
            <a:r>
              <a:rPr lang="ru-RU" dirty="0" smtClean="0"/>
              <a:t>И дельфинов догоняй. 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Дети делают плавательные движения руками.)</a:t>
            </a:r>
          </a:p>
          <a:p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2627784" y="5373216"/>
            <a:ext cx="6264696" cy="1224136"/>
          </a:xfrm>
          <a:prstGeom prst="wedgeRoundRectCallout">
            <a:avLst>
              <a:gd name="adj1" fmla="val -52020"/>
              <a:gd name="adj2" fmla="val -142343"/>
              <a:gd name="adj3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Вот и отдохнули. Теперь присаживайся. Вода бывает холодной, теплой и горячей. А ты в какой воде любишь купаться? А ты знаешь, что холодная вода тяжелее теплой? Сейчас мы это проверим.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krot.info/uploads/posts/2020-01/1579216680_25-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Comic Sans MS" pitchFamily="66" charset="0"/>
              </a:rPr>
              <a:t>Опыт №3 с теплой и холодной водой.</a:t>
            </a:r>
            <a:endParaRPr lang="ru-RU" sz="28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052736"/>
            <a:ext cx="8712968" cy="136815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В две банки налить холодную и теплую воду. Теплую воду покрасить в синий цвет. Банку с синей краской ставим на стол, а банку с холодной бесцветной водой накроем открыткой и перевернем. Ставим точно к горлышку с теплой водой. Если я буду убирать открытку, что произойдет?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2852936"/>
            <a:ext cx="3384376" cy="3312368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FF0000"/>
                </a:solidFill>
              </a:rPr>
              <a:t>Результат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Теплая синяя вода пошла на верх, вытесняя холодную.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Вывод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> теплая вода легче, чем холодная и она находится на поверхности воды, не опускаясь на дно. Поэтому плавать комфортней в верхних слоях воды. Она теплая. </a:t>
            </a:r>
            <a:endParaRPr lang="ru-RU" dirty="0"/>
          </a:p>
        </p:txBody>
      </p:sp>
      <p:pic>
        <p:nvPicPr>
          <p:cNvPr id="7" name="Picture 2" descr="https://cloud.prezentacii.org/18/09/75594/images/screen10.jpg"/>
          <p:cNvPicPr>
            <a:picLocks noChangeAspect="1" noChangeArrowheads="1"/>
          </p:cNvPicPr>
          <p:nvPr/>
        </p:nvPicPr>
        <p:blipFill>
          <a:blip r:embed="rId3" cstate="print"/>
          <a:srcRect l="1477" t="47219" r="59395" b="2579"/>
          <a:stretch>
            <a:fillRect/>
          </a:stretch>
        </p:blipFill>
        <p:spPr bwMode="auto">
          <a:xfrm>
            <a:off x="3923928" y="2636912"/>
            <a:ext cx="2448272" cy="2355884"/>
          </a:xfrm>
          <a:prstGeom prst="rect">
            <a:avLst/>
          </a:prstGeom>
          <a:noFill/>
        </p:spPr>
      </p:pic>
      <p:pic>
        <p:nvPicPr>
          <p:cNvPr id="8" name="Picture 4" descr="https://cloud.prezentacii.org/18/09/75594/images/screen10.jpg"/>
          <p:cNvPicPr>
            <a:picLocks noChangeAspect="1" noChangeArrowheads="1"/>
          </p:cNvPicPr>
          <p:nvPr/>
        </p:nvPicPr>
        <p:blipFill>
          <a:blip r:embed="rId3" cstate="print"/>
          <a:srcRect l="57949" t="984" r="6250" b="47829"/>
          <a:stretch>
            <a:fillRect/>
          </a:stretch>
        </p:blipFill>
        <p:spPr bwMode="auto">
          <a:xfrm>
            <a:off x="6444208" y="4005064"/>
            <a:ext cx="2417455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a83/000317c2-67d0dd0a/img13.jpg"/>
          <p:cNvPicPr>
            <a:picLocks noChangeAspect="1" noChangeArrowheads="1"/>
          </p:cNvPicPr>
          <p:nvPr/>
        </p:nvPicPr>
        <p:blipFill>
          <a:blip r:embed="rId2" cstate="print"/>
          <a:srcRect b="800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82121" y="836712"/>
            <a:ext cx="4261879" cy="4320480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1403648" y="2492896"/>
            <a:ext cx="4032448" cy="2808312"/>
          </a:xfrm>
          <a:prstGeom prst="wedgeEllipseCallout">
            <a:avLst>
              <a:gd name="adj1" fmla="val 80078"/>
              <a:gd name="adj2" fmla="val -4947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Вот и закончилось наше сегодняшнее путешествие. Тебе было интересно? То, что ты узнал, расскажи своим друзьям. И я желаю тебе этим летом побывать на море.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a83/000317c2-67d0dd0a/img13.jpg"/>
          <p:cNvPicPr>
            <a:picLocks noChangeAspect="1" noChangeArrowheads="1"/>
          </p:cNvPicPr>
          <p:nvPr/>
        </p:nvPicPr>
        <p:blipFill>
          <a:blip r:embed="rId2" cstate="print"/>
          <a:srcRect b="800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82121" y="836712"/>
            <a:ext cx="4261879" cy="4320480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323528" y="2492896"/>
            <a:ext cx="5112568" cy="3168352"/>
          </a:xfrm>
          <a:prstGeom prst="wedgeEllipseCallout">
            <a:avLst>
              <a:gd name="adj1" fmla="val 73450"/>
              <a:gd name="adj2" fmla="val -4746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Добрый день, мой друг!</a:t>
            </a:r>
          </a:p>
          <a:p>
            <a:r>
              <a:rPr lang="ru-RU" dirty="0" smtClean="0"/>
              <a:t>А день сегодня действительно добрый. Посмотри вокруг, тебе все приветливо улыбаются, и даже солнышко на улице. У природы сегодня хорошее настроение? Как вы думаете почему? А у вас хорошее настроение?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a83/000317c2-67d0dd0a/img13.jpg"/>
          <p:cNvPicPr>
            <a:picLocks noChangeAspect="1" noChangeArrowheads="1"/>
          </p:cNvPicPr>
          <p:nvPr/>
        </p:nvPicPr>
        <p:blipFill>
          <a:blip r:embed="rId2" cstate="print"/>
          <a:srcRect b="800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82121" y="836712"/>
            <a:ext cx="4261879" cy="4320480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1259632" y="2492896"/>
            <a:ext cx="4392488" cy="2952328"/>
          </a:xfrm>
          <a:prstGeom prst="wedgeEllipseCallout">
            <a:avLst>
              <a:gd name="adj1" fmla="val 73450"/>
              <a:gd name="adj2" fmla="val -4746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Настроение у нас сегодня солнечное.</a:t>
            </a:r>
          </a:p>
          <a:p>
            <a:r>
              <a:rPr lang="ru-RU" dirty="0" smtClean="0"/>
              <a:t>Тучка прячется за лес</a:t>
            </a:r>
          </a:p>
          <a:p>
            <a:r>
              <a:rPr lang="ru-RU" dirty="0" smtClean="0"/>
              <a:t>Смотрит солнышко с небес</a:t>
            </a:r>
          </a:p>
          <a:p>
            <a:r>
              <a:rPr lang="ru-RU" dirty="0" smtClean="0"/>
              <a:t>И такое чистое</a:t>
            </a:r>
          </a:p>
          <a:p>
            <a:r>
              <a:rPr lang="ru-RU" dirty="0" smtClean="0"/>
              <a:t>Доброе, лучистое</a:t>
            </a:r>
          </a:p>
          <a:p>
            <a:r>
              <a:rPr lang="ru-RU" dirty="0" smtClean="0"/>
              <a:t>Если б мы его достали</a:t>
            </a:r>
          </a:p>
          <a:p>
            <a:r>
              <a:rPr lang="ru-RU" dirty="0" smtClean="0"/>
              <a:t>Мы б его расцеловали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a83/000317c2-67d0dd0a/img13.jpg"/>
          <p:cNvPicPr>
            <a:picLocks noChangeAspect="1" noChangeArrowheads="1"/>
          </p:cNvPicPr>
          <p:nvPr/>
        </p:nvPicPr>
        <p:blipFill>
          <a:blip r:embed="rId2" cstate="print"/>
          <a:srcRect b="800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82121" y="836712"/>
            <a:ext cx="4261879" cy="4320480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323528" y="2492896"/>
            <a:ext cx="5112568" cy="3168352"/>
          </a:xfrm>
          <a:prstGeom prst="wedgeEllipseCallout">
            <a:avLst>
              <a:gd name="adj1" fmla="val 73450"/>
              <a:gd name="adj2" fmla="val -4746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Давай </a:t>
            </a:r>
            <a:r>
              <a:rPr lang="ru-RU" dirty="0" smtClean="0"/>
              <a:t>потянемся </a:t>
            </a:r>
            <a:r>
              <a:rPr lang="ru-RU" dirty="0" smtClean="0"/>
              <a:t>к солнышку. Пошлем ему воздушный поцелуй. Подставь свои ладошки. Ты получишь привет от солнечных лучиков. И улыбнись тому, кто рядом. Вот с таким хорошим настроением мы отправимся в путешествие.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a83/000317c2-67d0dd0a/img13.jpg"/>
          <p:cNvPicPr>
            <a:picLocks noChangeAspect="1" noChangeArrowheads="1"/>
          </p:cNvPicPr>
          <p:nvPr/>
        </p:nvPicPr>
        <p:blipFill>
          <a:blip r:embed="rId2" cstate="print"/>
          <a:srcRect b="800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82121" y="836712"/>
            <a:ext cx="4261879" cy="4320480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1763688" y="2492896"/>
            <a:ext cx="3960440" cy="2952328"/>
          </a:xfrm>
          <a:prstGeom prst="wedgeEllipseCallout">
            <a:avLst>
              <a:gd name="adj1" fmla="val 73450"/>
              <a:gd name="adj2" fmla="val -4746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Но </a:t>
            </a:r>
            <a:r>
              <a:rPr lang="ru-RU" dirty="0" smtClean="0"/>
              <a:t>сначала нам нужно отгадать загадку: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В морях и реках обитает,</a:t>
            </a:r>
            <a:br>
              <a:rPr lang="ru-RU" dirty="0" smtClean="0"/>
            </a:br>
            <a:r>
              <a:rPr lang="ru-RU" dirty="0" smtClean="0"/>
              <a:t>Но часто по небу летает.</a:t>
            </a:r>
            <a:br>
              <a:rPr lang="ru-RU" dirty="0" smtClean="0"/>
            </a:br>
            <a:r>
              <a:rPr lang="ru-RU" dirty="0" smtClean="0"/>
              <a:t>А как наскучит ей летать,</a:t>
            </a:r>
            <a:br>
              <a:rPr lang="ru-RU" dirty="0" smtClean="0"/>
            </a:br>
            <a:r>
              <a:rPr lang="ru-RU" dirty="0" smtClean="0"/>
              <a:t>На землю падает опять </a:t>
            </a: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Вода)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4.infourok.ru/uploads/ex/12df/0015aa36-0e36cee4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pic>
        <p:nvPicPr>
          <p:cNvPr id="3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252536" y="404664"/>
            <a:ext cx="4261879" cy="4320480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>
            <a:off x="3059832" y="1340768"/>
            <a:ext cx="3456384" cy="1800200"/>
          </a:xfrm>
          <a:prstGeom prst="wedgeEllipseCallout">
            <a:avLst>
              <a:gd name="adj1" fmla="val -68784"/>
              <a:gd name="adj2" fmla="val -467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А </a:t>
            </a:r>
            <a:r>
              <a:rPr lang="ru-RU" dirty="0" smtClean="0"/>
              <a:t>где ты встречался с водой? А где больше всего воды? Давай посмотрим на глобус.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4.infourok.ru/uploads/ex/12df/0015aa36-0e36cee4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pic>
        <p:nvPicPr>
          <p:cNvPr id="3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-252536" y="404664"/>
            <a:ext cx="4261879" cy="4320480"/>
          </a:xfrm>
          <a:prstGeom prst="rect">
            <a:avLst/>
          </a:prstGeom>
          <a:noFill/>
        </p:spPr>
      </p:pic>
      <p:sp>
        <p:nvSpPr>
          <p:cNvPr id="4" name="Овальная выноска 3"/>
          <p:cNvSpPr/>
          <p:nvPr/>
        </p:nvSpPr>
        <p:spPr>
          <a:xfrm>
            <a:off x="4283968" y="188640"/>
            <a:ext cx="4680520" cy="2448272"/>
          </a:xfrm>
          <a:prstGeom prst="wedgeEllipseCallout">
            <a:avLst>
              <a:gd name="adj1" fmla="val -94120"/>
              <a:gd name="adj2" fmla="val 2577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Синим </a:t>
            </a:r>
            <a:r>
              <a:rPr lang="ru-RU" dirty="0" smtClean="0"/>
              <a:t>цветом, обозначена вода. Причем здесь можно видеть голубой, синий и темно-синий цвет. Может </a:t>
            </a:r>
            <a:r>
              <a:rPr lang="ru-RU" dirty="0" smtClean="0"/>
              <a:t>ты знаешь, </a:t>
            </a:r>
            <a:r>
              <a:rPr lang="ru-RU" dirty="0" smtClean="0"/>
              <a:t>что означает это разнообразие оттенков? Различие оттенков зависит от глубины.  </a:t>
            </a:r>
            <a:endParaRPr lang="ru-RU" dirty="0"/>
          </a:p>
        </p:txBody>
      </p:sp>
      <p:pic>
        <p:nvPicPr>
          <p:cNvPr id="15364" name="Picture 4" descr="https://www.officemag.ru/goods/450391/4e85b7f28b4f5_xl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2432149"/>
            <a:ext cx="4425851" cy="4425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a83/000317c2-67d0dd0a/img13.jpg"/>
          <p:cNvPicPr>
            <a:picLocks noChangeAspect="1" noChangeArrowheads="1"/>
          </p:cNvPicPr>
          <p:nvPr/>
        </p:nvPicPr>
        <p:blipFill>
          <a:blip r:embed="rId2" cstate="print"/>
          <a:srcRect b="800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82121" y="836712"/>
            <a:ext cx="4261879" cy="4320480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179512" y="1772816"/>
            <a:ext cx="5976664" cy="4752528"/>
          </a:xfrm>
          <a:prstGeom prst="wedgeEllipseCallout">
            <a:avLst>
              <a:gd name="adj1" fmla="val 56503"/>
              <a:gd name="adj2" fmla="val -3473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ru-RU" dirty="0" smtClean="0"/>
              <a:t>Как много воды на земном шаре. Но не вся вода пригодна для растений, животных и человека. Человек использует пресную воду. А она не везде есть. Ты бывал на море? Какая там вода на вкус? </a:t>
            </a:r>
            <a:r>
              <a:rPr lang="ru-RU" dirty="0" smtClean="0">
                <a:solidFill>
                  <a:srgbClr val="FF0000"/>
                </a:solidFill>
              </a:rPr>
              <a:t>(соленая) </a:t>
            </a:r>
            <a:r>
              <a:rPr lang="ru-RU" dirty="0" smtClean="0"/>
              <a:t>Правильно и такую воду нельзя употреблять в пищу, ею нельзя стирать и даже если ты искупался в море, ты обязательно помоешься потом пресной водой, чтобы смыть с себя соль. Потому, что соль сушит и стягивает кожу. А на каком море ты был? </a:t>
            </a:r>
            <a:r>
              <a:rPr lang="ru-RU" dirty="0" smtClean="0">
                <a:solidFill>
                  <a:srgbClr val="FF0000"/>
                </a:solidFill>
              </a:rPr>
              <a:t>(ответы </a:t>
            </a:r>
            <a:r>
              <a:rPr lang="ru-RU" dirty="0" smtClean="0">
                <a:solidFill>
                  <a:srgbClr val="FF0000"/>
                </a:solidFill>
              </a:rPr>
              <a:t>ребёнка)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3.infourok.ru/uploads/ex/0a83/000317c2-67d0dd0a/img13.jpg"/>
          <p:cNvPicPr>
            <a:picLocks noChangeAspect="1" noChangeArrowheads="1"/>
          </p:cNvPicPr>
          <p:nvPr/>
        </p:nvPicPr>
        <p:blipFill>
          <a:blip r:embed="rId2" cstate="print"/>
          <a:srcRect b="800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026" name="Picture 2" descr="https://thumbs.dreamstime.com/b/%D0%BA%D1%80%D0%B0%D1%81%D0%B8%D0%B2%D0%B0%D1%8F-%D0%BC%D0%B0-%D0%B5%D0%BD%D1%8C%D0%BA%D0%B0%D1%8F-%D1%84%D0%B5%D1%8F-%D0%B2-%D0%B3%D0%BE-%D1%83%D0%B1%D0%BE%D0%BC-%D0%BF-%D0%B0%D1%82%D1%8C%D0%B5-%D1%81-%D0%B2%D0%BE-%D1%88%D0%B5%D0%B1%D0%BD%D0%BE%D0%B9-%D0%BF%D0%B0-%D0%BE%D1%87%D0%BA%D0%BE%D0%B9-9171981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82121" y="836712"/>
            <a:ext cx="4261879" cy="4320480"/>
          </a:xfrm>
          <a:prstGeom prst="rect">
            <a:avLst/>
          </a:prstGeom>
          <a:noFill/>
        </p:spPr>
      </p:pic>
      <p:sp>
        <p:nvSpPr>
          <p:cNvPr id="6" name="Овальная выноска 5"/>
          <p:cNvSpPr/>
          <p:nvPr/>
        </p:nvSpPr>
        <p:spPr>
          <a:xfrm>
            <a:off x="971600" y="2636912"/>
            <a:ext cx="4032448" cy="3168352"/>
          </a:xfrm>
          <a:prstGeom prst="wedgeEllipseCallout">
            <a:avLst>
              <a:gd name="adj1" fmla="val 88947"/>
              <a:gd name="adj2" fmla="val -5294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Дело </a:t>
            </a:r>
            <a:r>
              <a:rPr lang="ru-RU" dirty="0" smtClean="0"/>
              <a:t>в том, что каждая речка, каждое море имеет свое название; Черное, Каспийское, Баренцево, Карибское, Средиземное и многие другие.</a:t>
            </a:r>
          </a:p>
          <a:p>
            <a:r>
              <a:rPr lang="ru-RU" dirty="0" smtClean="0"/>
              <a:t>И сейчас мы окажемся на берегу моря.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872</Words>
  <Application>Microsoft Office PowerPoint</Application>
  <PresentationFormat>Экран (4:3)</PresentationFormat>
  <Paragraphs>72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Познавательно-исследовательская деятельность (экспериментирование)   Тема: «Прогулка к морю»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Опыт №1 – растворимость соли в воде </vt:lpstr>
      <vt:lpstr>Опыт с яйцом №2. </vt:lpstr>
      <vt:lpstr>Слайд 16</vt:lpstr>
      <vt:lpstr>Опыт №3 с теплой и холодной водой.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Познавательно-исследовательская деятельность (экспериментирование)   Тема: «Прогулка к морю»</dc:title>
  <dc:creator>cas</dc:creator>
  <cp:lastModifiedBy>Кирикович</cp:lastModifiedBy>
  <cp:revision>10</cp:revision>
  <dcterms:created xsi:type="dcterms:W3CDTF">2020-04-22T05:00:26Z</dcterms:created>
  <dcterms:modified xsi:type="dcterms:W3CDTF">2020-04-22T06:43:07Z</dcterms:modified>
</cp:coreProperties>
</file>